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4" r:id="rId4"/>
    <p:sldId id="261" r:id="rId5"/>
    <p:sldId id="259" r:id="rId6"/>
    <p:sldId id="260" r:id="rId7"/>
    <p:sldId id="258" r:id="rId8"/>
    <p:sldId id="267" r:id="rId9"/>
    <p:sldId id="268" r:id="rId10"/>
    <p:sldId id="265" r:id="rId11"/>
    <p:sldId id="266" r:id="rId12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9FF4CD-51B2-4A3C-A61F-564F7A7E885B}" type="doc">
      <dgm:prSet loTypeId="urn:microsoft.com/office/officeart/2005/8/layout/default" loCatId="list" qsTypeId="urn:microsoft.com/office/officeart/2005/8/quickstyle/simple3" qsCatId="simple" csTypeId="urn:microsoft.com/office/officeart/2005/8/colors/accent1_4" csCatId="accent1" phldr="1"/>
      <dgm:spPr/>
      <dgm:t>
        <a:bodyPr/>
        <a:lstStyle/>
        <a:p>
          <a:endParaRPr lang="el-GR"/>
        </a:p>
      </dgm:t>
    </dgm:pt>
    <dgm:pt modelId="{AD61D556-7A9D-47F1-9E0C-A7A4F2AA992A}">
      <dgm:prSet phldrT="[Κείμενο]"/>
      <dgm:spPr/>
      <dgm:t>
        <a:bodyPr/>
        <a:lstStyle/>
        <a:p>
          <a:r>
            <a:rPr lang="en-US" dirty="0"/>
            <a:t>Stochastic gradient descent</a:t>
          </a:r>
          <a:endParaRPr lang="el-GR" dirty="0"/>
        </a:p>
      </dgm:t>
    </dgm:pt>
    <dgm:pt modelId="{98FFCAA9-A0B1-4F9F-93F5-410C5202981C}" type="parTrans" cxnId="{C04F5757-3933-4E65-BC4E-085BD09B1EB0}">
      <dgm:prSet/>
      <dgm:spPr/>
      <dgm:t>
        <a:bodyPr/>
        <a:lstStyle/>
        <a:p>
          <a:endParaRPr lang="el-GR"/>
        </a:p>
      </dgm:t>
    </dgm:pt>
    <dgm:pt modelId="{84B6498C-B375-4433-B9BF-203D49DD76F1}" type="sibTrans" cxnId="{C04F5757-3933-4E65-BC4E-085BD09B1EB0}">
      <dgm:prSet/>
      <dgm:spPr/>
      <dgm:t>
        <a:bodyPr/>
        <a:lstStyle/>
        <a:p>
          <a:endParaRPr lang="el-GR"/>
        </a:p>
      </dgm:t>
    </dgm:pt>
    <dgm:pt modelId="{19D024F2-2BC9-4D94-B4DD-CEC17B1B2CDE}">
      <dgm:prSet phldrT="[Κείμενο]"/>
      <dgm:spPr/>
      <dgm:t>
        <a:bodyPr/>
        <a:lstStyle/>
        <a:p>
          <a:r>
            <a:rPr lang="en-US" dirty="0"/>
            <a:t>Momentum=0.9</a:t>
          </a:r>
          <a:endParaRPr lang="el-GR" dirty="0"/>
        </a:p>
      </dgm:t>
    </dgm:pt>
    <dgm:pt modelId="{40FCF99B-8876-4A54-AAFB-4EB872C8C0F6}" type="parTrans" cxnId="{EBC35D45-5839-4863-8DF9-F659B5320C0A}">
      <dgm:prSet/>
      <dgm:spPr/>
      <dgm:t>
        <a:bodyPr/>
        <a:lstStyle/>
        <a:p>
          <a:endParaRPr lang="el-GR"/>
        </a:p>
      </dgm:t>
    </dgm:pt>
    <dgm:pt modelId="{DAE602A8-706D-4251-9292-0754670AEAE8}" type="sibTrans" cxnId="{EBC35D45-5839-4863-8DF9-F659B5320C0A}">
      <dgm:prSet/>
      <dgm:spPr/>
      <dgm:t>
        <a:bodyPr/>
        <a:lstStyle/>
        <a:p>
          <a:endParaRPr lang="el-GR"/>
        </a:p>
      </dgm:t>
    </dgm:pt>
    <dgm:pt modelId="{EE8EC378-D9EE-435D-AB5D-9FEB8386946E}">
      <dgm:prSet phldrT="[Κείμενο]"/>
      <dgm:spPr/>
      <dgm:t>
        <a:bodyPr/>
        <a:lstStyle/>
        <a:p>
          <a:r>
            <a:rPr lang="en-US" dirty="0" err="1"/>
            <a:t>Weight_decay</a:t>
          </a:r>
          <a:r>
            <a:rPr lang="en-US" dirty="0"/>
            <a:t>=0.05</a:t>
          </a:r>
          <a:endParaRPr lang="el-GR" dirty="0"/>
        </a:p>
      </dgm:t>
    </dgm:pt>
    <dgm:pt modelId="{CFA16647-0B81-43C2-AD88-790251A88FE1}" type="parTrans" cxnId="{BC234BD3-135A-4BF2-A7BF-7BDB1C4BEBA5}">
      <dgm:prSet/>
      <dgm:spPr/>
      <dgm:t>
        <a:bodyPr/>
        <a:lstStyle/>
        <a:p>
          <a:endParaRPr lang="el-GR"/>
        </a:p>
      </dgm:t>
    </dgm:pt>
    <dgm:pt modelId="{3B007554-D4D9-4A30-B349-860B57213CDD}" type="sibTrans" cxnId="{BC234BD3-135A-4BF2-A7BF-7BDB1C4BEBA5}">
      <dgm:prSet/>
      <dgm:spPr/>
      <dgm:t>
        <a:bodyPr/>
        <a:lstStyle/>
        <a:p>
          <a:endParaRPr lang="el-GR"/>
        </a:p>
      </dgm:t>
    </dgm:pt>
    <dgm:pt modelId="{7119E2E5-10E1-413B-AD8C-C760823441BB}">
      <dgm:prSet phldrT="[Κείμενο]"/>
      <dgm:spPr/>
      <dgm:t>
        <a:bodyPr/>
        <a:lstStyle/>
        <a:p>
          <a:r>
            <a:rPr lang="en-US" dirty="0"/>
            <a:t>Epochs=2</a:t>
          </a:r>
          <a:endParaRPr lang="el-GR" dirty="0"/>
        </a:p>
      </dgm:t>
    </dgm:pt>
    <dgm:pt modelId="{99448DFC-7516-4533-99AA-282522262332}" type="parTrans" cxnId="{46BDA9A9-82A4-4570-91E6-E05D4AE44EB3}">
      <dgm:prSet/>
      <dgm:spPr/>
      <dgm:t>
        <a:bodyPr/>
        <a:lstStyle/>
        <a:p>
          <a:endParaRPr lang="el-GR"/>
        </a:p>
      </dgm:t>
    </dgm:pt>
    <dgm:pt modelId="{D504DFCE-5225-49E3-A727-2FA1FCF26A83}" type="sibTrans" cxnId="{46BDA9A9-82A4-4570-91E6-E05D4AE44EB3}">
      <dgm:prSet/>
      <dgm:spPr/>
      <dgm:t>
        <a:bodyPr/>
        <a:lstStyle/>
        <a:p>
          <a:endParaRPr lang="el-GR"/>
        </a:p>
      </dgm:t>
    </dgm:pt>
    <dgm:pt modelId="{9632B19A-9CEF-4A3B-B8AA-7B3552ED69A8}">
      <dgm:prSet phldrT="[Κείμενο]"/>
      <dgm:spPr/>
      <dgm:t>
        <a:bodyPr/>
        <a:lstStyle/>
        <a:p>
          <a:r>
            <a:rPr lang="el-GR" dirty="0"/>
            <a:t>Ανά 150</a:t>
          </a:r>
          <a:r>
            <a:rPr lang="en-US" dirty="0"/>
            <a:t> iterations </a:t>
          </a:r>
          <a:r>
            <a:rPr lang="el-GR" dirty="0"/>
            <a:t>περνάμε ένα </a:t>
          </a:r>
          <a:r>
            <a:rPr lang="en-US" dirty="0"/>
            <a:t>batch </a:t>
          </a:r>
          <a:r>
            <a:rPr lang="el-GR" dirty="0"/>
            <a:t>από το </a:t>
          </a:r>
          <a:r>
            <a:rPr lang="en-US" dirty="0"/>
            <a:t>test set</a:t>
          </a:r>
          <a:r>
            <a:rPr lang="el-GR" dirty="0"/>
            <a:t> και ελέγχουμε το </a:t>
          </a:r>
          <a:r>
            <a:rPr lang="en-US" dirty="0"/>
            <a:t>loss</a:t>
          </a:r>
          <a:endParaRPr lang="el-GR" dirty="0"/>
        </a:p>
      </dgm:t>
    </dgm:pt>
    <dgm:pt modelId="{23960265-47CD-4175-8CAF-FC65272408E7}" type="parTrans" cxnId="{B055E436-C29D-42C5-A9C2-664D5E8DBCAC}">
      <dgm:prSet/>
      <dgm:spPr/>
      <dgm:t>
        <a:bodyPr/>
        <a:lstStyle/>
        <a:p>
          <a:endParaRPr lang="el-GR"/>
        </a:p>
      </dgm:t>
    </dgm:pt>
    <dgm:pt modelId="{3B775681-ECAC-4270-A495-2C2819059ED2}" type="sibTrans" cxnId="{B055E436-C29D-42C5-A9C2-664D5E8DBCAC}">
      <dgm:prSet/>
      <dgm:spPr/>
      <dgm:t>
        <a:bodyPr/>
        <a:lstStyle/>
        <a:p>
          <a:endParaRPr lang="el-GR"/>
        </a:p>
      </dgm:t>
    </dgm:pt>
    <dgm:pt modelId="{64F88633-643B-4521-A2EA-322A8B285756}" type="pres">
      <dgm:prSet presAssocID="{369FF4CD-51B2-4A3C-A61F-564F7A7E885B}" presName="diagram" presStyleCnt="0">
        <dgm:presLayoutVars>
          <dgm:dir/>
          <dgm:resizeHandles val="exact"/>
        </dgm:presLayoutVars>
      </dgm:prSet>
      <dgm:spPr/>
    </dgm:pt>
    <dgm:pt modelId="{3D8D8A33-B94D-4D66-9D9D-ABC69031FBA4}" type="pres">
      <dgm:prSet presAssocID="{AD61D556-7A9D-47F1-9E0C-A7A4F2AA992A}" presName="node" presStyleLbl="node1" presStyleIdx="0" presStyleCnt="5">
        <dgm:presLayoutVars>
          <dgm:bulletEnabled val="1"/>
        </dgm:presLayoutVars>
      </dgm:prSet>
      <dgm:spPr/>
    </dgm:pt>
    <dgm:pt modelId="{09FE2B13-CC42-44B0-8D77-788952452DBD}" type="pres">
      <dgm:prSet presAssocID="{84B6498C-B375-4433-B9BF-203D49DD76F1}" presName="sibTrans" presStyleCnt="0"/>
      <dgm:spPr/>
    </dgm:pt>
    <dgm:pt modelId="{5EDFB6F7-5278-4953-875A-39ACC2843738}" type="pres">
      <dgm:prSet presAssocID="{19D024F2-2BC9-4D94-B4DD-CEC17B1B2CDE}" presName="node" presStyleLbl="node1" presStyleIdx="1" presStyleCnt="5">
        <dgm:presLayoutVars>
          <dgm:bulletEnabled val="1"/>
        </dgm:presLayoutVars>
      </dgm:prSet>
      <dgm:spPr/>
    </dgm:pt>
    <dgm:pt modelId="{929DE272-5851-4303-87E9-5A70E49B80C8}" type="pres">
      <dgm:prSet presAssocID="{DAE602A8-706D-4251-9292-0754670AEAE8}" presName="sibTrans" presStyleCnt="0"/>
      <dgm:spPr/>
    </dgm:pt>
    <dgm:pt modelId="{A93992BB-0BFE-434A-B4D5-54C46A407BBE}" type="pres">
      <dgm:prSet presAssocID="{EE8EC378-D9EE-435D-AB5D-9FEB8386946E}" presName="node" presStyleLbl="node1" presStyleIdx="2" presStyleCnt="5">
        <dgm:presLayoutVars>
          <dgm:bulletEnabled val="1"/>
        </dgm:presLayoutVars>
      </dgm:prSet>
      <dgm:spPr/>
    </dgm:pt>
    <dgm:pt modelId="{3F15EE96-AC70-4FE1-B3BF-205F52D14223}" type="pres">
      <dgm:prSet presAssocID="{3B007554-D4D9-4A30-B349-860B57213CDD}" presName="sibTrans" presStyleCnt="0"/>
      <dgm:spPr/>
    </dgm:pt>
    <dgm:pt modelId="{8DBB418E-75A7-43C3-A0FF-41AC26B621AB}" type="pres">
      <dgm:prSet presAssocID="{7119E2E5-10E1-413B-AD8C-C760823441BB}" presName="node" presStyleLbl="node1" presStyleIdx="3" presStyleCnt="5">
        <dgm:presLayoutVars>
          <dgm:bulletEnabled val="1"/>
        </dgm:presLayoutVars>
      </dgm:prSet>
      <dgm:spPr/>
    </dgm:pt>
    <dgm:pt modelId="{24AF9DD6-DA80-49C1-A566-32BBF4230D80}" type="pres">
      <dgm:prSet presAssocID="{D504DFCE-5225-49E3-A727-2FA1FCF26A83}" presName="sibTrans" presStyleCnt="0"/>
      <dgm:spPr/>
    </dgm:pt>
    <dgm:pt modelId="{8F94B2B0-1654-4928-903F-8F9F938980B9}" type="pres">
      <dgm:prSet presAssocID="{9632B19A-9CEF-4A3B-B8AA-7B3552ED69A8}" presName="node" presStyleLbl="node1" presStyleIdx="4" presStyleCnt="5">
        <dgm:presLayoutVars>
          <dgm:bulletEnabled val="1"/>
        </dgm:presLayoutVars>
      </dgm:prSet>
      <dgm:spPr/>
    </dgm:pt>
  </dgm:ptLst>
  <dgm:cxnLst>
    <dgm:cxn modelId="{7B94EB18-D0DC-4DF0-8B7A-B4DBB32857A3}" type="presOf" srcId="{9632B19A-9CEF-4A3B-B8AA-7B3552ED69A8}" destId="{8F94B2B0-1654-4928-903F-8F9F938980B9}" srcOrd="0" destOrd="0" presId="urn:microsoft.com/office/officeart/2005/8/layout/default"/>
    <dgm:cxn modelId="{D0F29D24-65F3-44A1-83E0-A60C76F107EC}" type="presOf" srcId="{7119E2E5-10E1-413B-AD8C-C760823441BB}" destId="{8DBB418E-75A7-43C3-A0FF-41AC26B621AB}" srcOrd="0" destOrd="0" presId="urn:microsoft.com/office/officeart/2005/8/layout/default"/>
    <dgm:cxn modelId="{D4A63725-4ED7-4024-AAD0-24BE9E392B52}" type="presOf" srcId="{EE8EC378-D9EE-435D-AB5D-9FEB8386946E}" destId="{A93992BB-0BFE-434A-B4D5-54C46A407BBE}" srcOrd="0" destOrd="0" presId="urn:microsoft.com/office/officeart/2005/8/layout/default"/>
    <dgm:cxn modelId="{08245134-8B37-4E42-9309-4974161B5629}" type="presOf" srcId="{19D024F2-2BC9-4D94-B4DD-CEC17B1B2CDE}" destId="{5EDFB6F7-5278-4953-875A-39ACC2843738}" srcOrd="0" destOrd="0" presId="urn:microsoft.com/office/officeart/2005/8/layout/default"/>
    <dgm:cxn modelId="{B055E436-C29D-42C5-A9C2-664D5E8DBCAC}" srcId="{369FF4CD-51B2-4A3C-A61F-564F7A7E885B}" destId="{9632B19A-9CEF-4A3B-B8AA-7B3552ED69A8}" srcOrd="4" destOrd="0" parTransId="{23960265-47CD-4175-8CAF-FC65272408E7}" sibTransId="{3B775681-ECAC-4270-A495-2C2819059ED2}"/>
    <dgm:cxn modelId="{2295F93F-E5C4-419F-8902-A4CAEE5CE9BD}" type="presOf" srcId="{369FF4CD-51B2-4A3C-A61F-564F7A7E885B}" destId="{64F88633-643B-4521-A2EA-322A8B285756}" srcOrd="0" destOrd="0" presId="urn:microsoft.com/office/officeart/2005/8/layout/default"/>
    <dgm:cxn modelId="{EBC35D45-5839-4863-8DF9-F659B5320C0A}" srcId="{369FF4CD-51B2-4A3C-A61F-564F7A7E885B}" destId="{19D024F2-2BC9-4D94-B4DD-CEC17B1B2CDE}" srcOrd="1" destOrd="0" parTransId="{40FCF99B-8876-4A54-AAFB-4EB872C8C0F6}" sibTransId="{DAE602A8-706D-4251-9292-0754670AEAE8}"/>
    <dgm:cxn modelId="{C04F5757-3933-4E65-BC4E-085BD09B1EB0}" srcId="{369FF4CD-51B2-4A3C-A61F-564F7A7E885B}" destId="{AD61D556-7A9D-47F1-9E0C-A7A4F2AA992A}" srcOrd="0" destOrd="0" parTransId="{98FFCAA9-A0B1-4F9F-93F5-410C5202981C}" sibTransId="{84B6498C-B375-4433-B9BF-203D49DD76F1}"/>
    <dgm:cxn modelId="{46BDA9A9-82A4-4570-91E6-E05D4AE44EB3}" srcId="{369FF4CD-51B2-4A3C-A61F-564F7A7E885B}" destId="{7119E2E5-10E1-413B-AD8C-C760823441BB}" srcOrd="3" destOrd="0" parTransId="{99448DFC-7516-4533-99AA-282522262332}" sibTransId="{D504DFCE-5225-49E3-A727-2FA1FCF26A83}"/>
    <dgm:cxn modelId="{23B047CE-E540-4F6B-96CF-FBD3FA788629}" type="presOf" srcId="{AD61D556-7A9D-47F1-9E0C-A7A4F2AA992A}" destId="{3D8D8A33-B94D-4D66-9D9D-ABC69031FBA4}" srcOrd="0" destOrd="0" presId="urn:microsoft.com/office/officeart/2005/8/layout/default"/>
    <dgm:cxn modelId="{BC234BD3-135A-4BF2-A7BF-7BDB1C4BEBA5}" srcId="{369FF4CD-51B2-4A3C-A61F-564F7A7E885B}" destId="{EE8EC378-D9EE-435D-AB5D-9FEB8386946E}" srcOrd="2" destOrd="0" parTransId="{CFA16647-0B81-43C2-AD88-790251A88FE1}" sibTransId="{3B007554-D4D9-4A30-B349-860B57213CDD}"/>
    <dgm:cxn modelId="{DD1A3DEE-D555-41C6-AAB0-DB7D1051EA38}" type="presParOf" srcId="{64F88633-643B-4521-A2EA-322A8B285756}" destId="{3D8D8A33-B94D-4D66-9D9D-ABC69031FBA4}" srcOrd="0" destOrd="0" presId="urn:microsoft.com/office/officeart/2005/8/layout/default"/>
    <dgm:cxn modelId="{16E9ABE1-C06C-4E00-B30B-C9A06F6FF293}" type="presParOf" srcId="{64F88633-643B-4521-A2EA-322A8B285756}" destId="{09FE2B13-CC42-44B0-8D77-788952452DBD}" srcOrd="1" destOrd="0" presId="urn:microsoft.com/office/officeart/2005/8/layout/default"/>
    <dgm:cxn modelId="{A9325378-42EB-4091-BCA0-6606E7CEE99A}" type="presParOf" srcId="{64F88633-643B-4521-A2EA-322A8B285756}" destId="{5EDFB6F7-5278-4953-875A-39ACC2843738}" srcOrd="2" destOrd="0" presId="urn:microsoft.com/office/officeart/2005/8/layout/default"/>
    <dgm:cxn modelId="{FF154A2E-897E-4C8D-8A12-317A632303C2}" type="presParOf" srcId="{64F88633-643B-4521-A2EA-322A8B285756}" destId="{929DE272-5851-4303-87E9-5A70E49B80C8}" srcOrd="3" destOrd="0" presId="urn:microsoft.com/office/officeart/2005/8/layout/default"/>
    <dgm:cxn modelId="{7A1B92CD-EBF0-4B44-9BD6-95439932C934}" type="presParOf" srcId="{64F88633-643B-4521-A2EA-322A8B285756}" destId="{A93992BB-0BFE-434A-B4D5-54C46A407BBE}" srcOrd="4" destOrd="0" presId="urn:microsoft.com/office/officeart/2005/8/layout/default"/>
    <dgm:cxn modelId="{86C507C6-F2C2-4066-93E4-20DFB0C4607A}" type="presParOf" srcId="{64F88633-643B-4521-A2EA-322A8B285756}" destId="{3F15EE96-AC70-4FE1-B3BF-205F52D14223}" srcOrd="5" destOrd="0" presId="urn:microsoft.com/office/officeart/2005/8/layout/default"/>
    <dgm:cxn modelId="{8D5CAD45-6B5D-4448-BC54-33CFF5F121BA}" type="presParOf" srcId="{64F88633-643B-4521-A2EA-322A8B285756}" destId="{8DBB418E-75A7-43C3-A0FF-41AC26B621AB}" srcOrd="6" destOrd="0" presId="urn:microsoft.com/office/officeart/2005/8/layout/default"/>
    <dgm:cxn modelId="{28C4BC26-2777-4456-9923-907FCBC8E291}" type="presParOf" srcId="{64F88633-643B-4521-A2EA-322A8B285756}" destId="{24AF9DD6-DA80-49C1-A566-32BBF4230D80}" srcOrd="7" destOrd="0" presId="urn:microsoft.com/office/officeart/2005/8/layout/default"/>
    <dgm:cxn modelId="{E8718539-AB10-47CF-8722-2168816632D8}" type="presParOf" srcId="{64F88633-643B-4521-A2EA-322A8B285756}" destId="{8F94B2B0-1654-4928-903F-8F9F938980B9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8D8A33-B94D-4D66-9D9D-ABC69031FBA4}">
      <dsp:nvSpPr>
        <dsp:cNvPr id="0" name=""/>
        <dsp:cNvSpPr/>
      </dsp:nvSpPr>
      <dsp:spPr>
        <a:xfrm>
          <a:off x="1296501" y="693"/>
          <a:ext cx="2422736" cy="145364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Stochastic gradient descent</a:t>
          </a:r>
          <a:endParaRPr lang="el-GR" sz="2200" kern="1200" dirty="0"/>
        </a:p>
      </dsp:txBody>
      <dsp:txXfrm>
        <a:off x="1296501" y="693"/>
        <a:ext cx="2422736" cy="1453642"/>
      </dsp:txXfrm>
    </dsp:sp>
    <dsp:sp modelId="{5EDFB6F7-5278-4953-875A-39ACC2843738}">
      <dsp:nvSpPr>
        <dsp:cNvPr id="0" name=""/>
        <dsp:cNvSpPr/>
      </dsp:nvSpPr>
      <dsp:spPr>
        <a:xfrm>
          <a:off x="3961512" y="693"/>
          <a:ext cx="2422736" cy="145364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160997"/>
                <a:satOff val="-3921"/>
                <a:lumOff val="1715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shade val="50000"/>
                <a:hueOff val="160997"/>
                <a:satOff val="-3921"/>
                <a:lumOff val="1715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shade val="50000"/>
                <a:hueOff val="160997"/>
                <a:satOff val="-3921"/>
                <a:lumOff val="1715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Momentum=0.9</a:t>
          </a:r>
          <a:endParaRPr lang="el-GR" sz="2200" kern="1200" dirty="0"/>
        </a:p>
      </dsp:txBody>
      <dsp:txXfrm>
        <a:off x="3961512" y="693"/>
        <a:ext cx="2422736" cy="1453642"/>
      </dsp:txXfrm>
    </dsp:sp>
    <dsp:sp modelId="{A93992BB-0BFE-434A-B4D5-54C46A407BBE}">
      <dsp:nvSpPr>
        <dsp:cNvPr id="0" name=""/>
        <dsp:cNvSpPr/>
      </dsp:nvSpPr>
      <dsp:spPr>
        <a:xfrm>
          <a:off x="1296501" y="1696609"/>
          <a:ext cx="2422736" cy="145364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321995"/>
                <a:satOff val="-7842"/>
                <a:lumOff val="343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shade val="50000"/>
                <a:hueOff val="321995"/>
                <a:satOff val="-7842"/>
                <a:lumOff val="343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shade val="50000"/>
                <a:hueOff val="321995"/>
                <a:satOff val="-7842"/>
                <a:lumOff val="343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Weight_decay</a:t>
          </a:r>
          <a:r>
            <a:rPr lang="en-US" sz="2200" kern="1200" dirty="0"/>
            <a:t>=0.05</a:t>
          </a:r>
          <a:endParaRPr lang="el-GR" sz="2200" kern="1200" dirty="0"/>
        </a:p>
      </dsp:txBody>
      <dsp:txXfrm>
        <a:off x="1296501" y="1696609"/>
        <a:ext cx="2422736" cy="1453642"/>
      </dsp:txXfrm>
    </dsp:sp>
    <dsp:sp modelId="{8DBB418E-75A7-43C3-A0FF-41AC26B621AB}">
      <dsp:nvSpPr>
        <dsp:cNvPr id="0" name=""/>
        <dsp:cNvSpPr/>
      </dsp:nvSpPr>
      <dsp:spPr>
        <a:xfrm>
          <a:off x="3961512" y="1696609"/>
          <a:ext cx="2422736" cy="145364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321995"/>
                <a:satOff val="-7842"/>
                <a:lumOff val="343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shade val="50000"/>
                <a:hueOff val="321995"/>
                <a:satOff val="-7842"/>
                <a:lumOff val="343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shade val="50000"/>
                <a:hueOff val="321995"/>
                <a:satOff val="-7842"/>
                <a:lumOff val="343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Epochs=2</a:t>
          </a:r>
          <a:endParaRPr lang="el-GR" sz="2200" kern="1200" dirty="0"/>
        </a:p>
      </dsp:txBody>
      <dsp:txXfrm>
        <a:off x="3961512" y="1696609"/>
        <a:ext cx="2422736" cy="1453642"/>
      </dsp:txXfrm>
    </dsp:sp>
    <dsp:sp modelId="{8F94B2B0-1654-4928-903F-8F9F938980B9}">
      <dsp:nvSpPr>
        <dsp:cNvPr id="0" name=""/>
        <dsp:cNvSpPr/>
      </dsp:nvSpPr>
      <dsp:spPr>
        <a:xfrm>
          <a:off x="2629007" y="3392525"/>
          <a:ext cx="2422736" cy="145364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160997"/>
                <a:satOff val="-3921"/>
                <a:lumOff val="1715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shade val="50000"/>
                <a:hueOff val="160997"/>
                <a:satOff val="-3921"/>
                <a:lumOff val="1715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shade val="50000"/>
                <a:hueOff val="160997"/>
                <a:satOff val="-3921"/>
                <a:lumOff val="1715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200" kern="1200" dirty="0"/>
            <a:t>Ανά 150</a:t>
          </a:r>
          <a:r>
            <a:rPr lang="en-US" sz="2200" kern="1200" dirty="0"/>
            <a:t> iterations </a:t>
          </a:r>
          <a:r>
            <a:rPr lang="el-GR" sz="2200" kern="1200" dirty="0"/>
            <a:t>περνάμε ένα </a:t>
          </a:r>
          <a:r>
            <a:rPr lang="en-US" sz="2200" kern="1200" dirty="0"/>
            <a:t>batch </a:t>
          </a:r>
          <a:r>
            <a:rPr lang="el-GR" sz="2200" kern="1200" dirty="0"/>
            <a:t>από το </a:t>
          </a:r>
          <a:r>
            <a:rPr lang="en-US" sz="2200" kern="1200" dirty="0"/>
            <a:t>test set</a:t>
          </a:r>
          <a:r>
            <a:rPr lang="el-GR" sz="2200" kern="1200" dirty="0"/>
            <a:t> και ελέγχουμε το </a:t>
          </a:r>
          <a:r>
            <a:rPr lang="en-US" sz="2200" kern="1200" dirty="0"/>
            <a:t>loss</a:t>
          </a:r>
          <a:endParaRPr lang="el-GR" sz="2200" kern="1200" dirty="0"/>
        </a:p>
      </dsp:txBody>
      <dsp:txXfrm>
        <a:off x="2629007" y="3392525"/>
        <a:ext cx="2422736" cy="14536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jp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BC04C3-1A86-4275-A975-779D2622012B}" type="datetimeFigureOut">
              <a:rPr lang="el-GR" smtClean="0"/>
              <a:t>17/10/2023</a:t>
            </a:fld>
            <a:endParaRPr lang="el-GR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128ABB-43E9-448F-8294-82F0F88C026D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881899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28ABB-43E9-448F-8294-82F0F88C026D}" type="slidenum">
              <a:rPr lang="el-GR" smtClean="0"/>
              <a:t>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626864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28ABB-43E9-448F-8294-82F0F88C026D}" type="slidenum">
              <a:rPr lang="el-GR" smtClean="0"/>
              <a:t>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06630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078E276-CC41-0B0A-4974-987B2FDDCC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AF15412B-20AE-04BD-26CE-3E833C9B48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D3426ECB-1935-F888-560E-6894B48D7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9520F-B014-4ECF-8A75-3CB5FD890C2A}" type="datetime1">
              <a:rPr lang="el-GR" smtClean="0"/>
              <a:t>17/10/2023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A3EAC08-3354-77FE-A165-AC70EF5AD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B776BF7E-FA4E-3AB3-3A65-2038C4655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13689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813F8E1-625B-FCFE-C6F0-F83486E55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969C11C8-8C63-45D0-5F40-9C7613C4A1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C3FB959C-D67F-3761-1626-D1EC1C195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009B-9EBC-441E-B80D-023E95601883}" type="datetime1">
              <a:rPr lang="el-GR" smtClean="0"/>
              <a:t>17/10/2023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0C4C2944-6046-1F33-DC16-1CE8321E1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6DBBC9BD-758C-2FCE-0BD8-754D4F7B4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84103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Κατακόρυφος τίτλος 1">
            <a:extLst>
              <a:ext uri="{FF2B5EF4-FFF2-40B4-BE49-F238E27FC236}">
                <a16:creationId xmlns:a16="http://schemas.microsoft.com/office/drawing/2014/main" id="{C793FA81-FDEA-F5AA-AF43-D90111337B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8703CC48-51BC-866D-CF3F-5DDE8E067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A1E3C8D-5B50-5CAB-A01B-878B28085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704FF-4E5D-4269-9D94-C3C1AAEE67E6}" type="datetime1">
              <a:rPr lang="el-GR" smtClean="0"/>
              <a:t>17/10/2023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2CAF193D-4341-DE98-F85C-16DFF387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95056B09-F1F7-A757-39A0-2A7231204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945332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A902509-9B5D-2139-597F-0DFC4DE08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54E1CDF7-66A1-1125-E743-FCE84E1A4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13279D7E-B236-F67E-F883-25F15B127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CC3BB-BC88-4CFF-9C3E-6139C57CC63E}" type="datetime1">
              <a:rPr lang="el-GR" smtClean="0"/>
              <a:t>17/10/2023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F6F1AFA-4ED3-DFF0-0652-865B3E348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B9353FB8-144B-719A-6773-8CF8C18AA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0109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C9FCB93E-EC10-FB7D-A062-01E262FAA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A4EBA2C5-1A01-C82F-A3CB-E0173E79E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8662297-1197-7B2C-45AD-BC2C99A83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50302-ECA6-49DD-9852-61D19860F6D2}" type="datetime1">
              <a:rPr lang="el-GR" smtClean="0"/>
              <a:t>17/10/2023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6495C5C-BE0D-4E7E-5926-B4136CEA8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2509125A-E134-223D-A3F5-ED7FEE622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61056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A44CE4C-56B2-9A78-25D4-9C7CE8ADC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848F24AE-DD33-97CA-CD5E-07B29AC688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57783BF5-61A1-B8DF-8448-E52957CFF6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9860CD8C-5460-9B51-6090-9AF3078ED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9BEE5-FB18-49C2-A6D3-291D63ECC093}" type="datetime1">
              <a:rPr lang="el-GR" smtClean="0"/>
              <a:t>17/10/2023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E2283A9C-CFAC-6D23-59BC-272D8EB1D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0AB688B0-82C2-D92D-A3B5-CFD9B60EF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34581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6DEB3416-16A9-EAD1-382A-C198B0933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5DEDCD2C-68A8-0E23-6AD9-C3690C37F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29807BD0-3A2A-0BAC-4F6A-4E2C8D564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63A80B6A-1258-74C2-983C-3CF991E046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62DCD2DD-D520-394B-2919-50BDB0616A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7" name="Θέση ημερομηνίας 6">
            <a:extLst>
              <a:ext uri="{FF2B5EF4-FFF2-40B4-BE49-F238E27FC236}">
                <a16:creationId xmlns:a16="http://schemas.microsoft.com/office/drawing/2014/main" id="{65E2D4B0-23C0-78FD-9C7E-1A26E31A2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95B12-E8AB-46CD-B50D-391E1D5E0C27}" type="datetime1">
              <a:rPr lang="el-GR" smtClean="0"/>
              <a:t>17/10/2023</a:t>
            </a:fld>
            <a:endParaRPr lang="el-GR"/>
          </a:p>
        </p:txBody>
      </p:sp>
      <p:sp>
        <p:nvSpPr>
          <p:cNvPr id="8" name="Θέση υποσέλιδου 7">
            <a:extLst>
              <a:ext uri="{FF2B5EF4-FFF2-40B4-BE49-F238E27FC236}">
                <a16:creationId xmlns:a16="http://schemas.microsoft.com/office/drawing/2014/main" id="{7FA0FCF0-37FA-DF3B-CB13-1516F3B3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B5917252-47AD-94EB-9A6D-1C41895A6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78410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802B66D-8943-FE1B-6EF4-962C48BC8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ημερομηνίας 2">
            <a:extLst>
              <a:ext uri="{FF2B5EF4-FFF2-40B4-BE49-F238E27FC236}">
                <a16:creationId xmlns:a16="http://schemas.microsoft.com/office/drawing/2014/main" id="{03F0E0DD-845E-7761-CBB5-327C94A80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2CD86-7985-457F-8AE1-7D9B4B0AA3C5}" type="datetime1">
              <a:rPr lang="el-GR" smtClean="0"/>
              <a:t>17/10/2023</a:t>
            </a:fld>
            <a:endParaRPr lang="el-GR"/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80B8B603-5286-9215-8822-6F428827D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A445A447-805B-0CF4-D989-E88C8C3A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128836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ημερομηνίας 1">
            <a:extLst>
              <a:ext uri="{FF2B5EF4-FFF2-40B4-BE49-F238E27FC236}">
                <a16:creationId xmlns:a16="http://schemas.microsoft.com/office/drawing/2014/main" id="{76189AC6-19CF-0BDB-91A4-E3ECDDCB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9C20E-08D2-4333-B0CD-A96375AAA029}" type="datetime1">
              <a:rPr lang="el-GR" smtClean="0"/>
              <a:t>17/10/2023</a:t>
            </a:fld>
            <a:endParaRPr lang="el-GR"/>
          </a:p>
        </p:txBody>
      </p:sp>
      <p:sp>
        <p:nvSpPr>
          <p:cNvPr id="3" name="Θέση υποσέλιδου 2">
            <a:extLst>
              <a:ext uri="{FF2B5EF4-FFF2-40B4-BE49-F238E27FC236}">
                <a16:creationId xmlns:a16="http://schemas.microsoft.com/office/drawing/2014/main" id="{E461958A-9D47-9262-4A89-C3BB2037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22BBACBE-06D1-21D2-8C08-95EBCB208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839472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8DC43D0-F40A-D6E9-EB3C-D4CB27438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673BD805-D51E-40CE-A9CE-B0878F902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BBE0A684-723F-7A28-6C17-C5D39DC9C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F0C25FBC-85BD-34F3-BC2A-5528CC748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933C7-79A7-4A85-9DDF-74CD2FAE869A}" type="datetime1">
              <a:rPr lang="el-GR" smtClean="0"/>
              <a:t>17/10/2023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E5C4D0FC-57DF-110F-A8F7-D7641802F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612F1308-22F3-000E-1ED4-D3296E201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23082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A1FD50A-EE92-CF39-020D-D4EE6711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εικόνας 2">
            <a:extLst>
              <a:ext uri="{FF2B5EF4-FFF2-40B4-BE49-F238E27FC236}">
                <a16:creationId xmlns:a16="http://schemas.microsoft.com/office/drawing/2014/main" id="{97C8807B-4E1D-AE9D-09EE-8DB2C71F61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C009B107-FEE2-9E0D-021D-735499096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570F2D9B-F47B-353D-B493-CFB6ECECC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E6296-FFF6-4D06-A15D-C316510DFCF4}" type="datetime1">
              <a:rPr lang="el-GR" smtClean="0"/>
              <a:t>17/10/2023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E1CF0D6A-EA82-F5B8-A09F-317E08911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0E4D3F44-D940-BEB3-74F7-826885A5E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923819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τίτλου 1">
            <a:extLst>
              <a:ext uri="{FF2B5EF4-FFF2-40B4-BE49-F238E27FC236}">
                <a16:creationId xmlns:a16="http://schemas.microsoft.com/office/drawing/2014/main" id="{DB10B72C-B493-23A2-96A8-3423F73BF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04B2CD9F-9B1E-FC5F-2603-82613C3AC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4905B24F-A08B-F13C-7389-9BE2828E95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724D5-E55D-4376-908D-86F8B154C472}" type="datetime1">
              <a:rPr lang="el-GR" smtClean="0"/>
              <a:t>17/10/2023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308DE4A0-3BF7-7DFE-0745-D07448C2C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FDA3694C-26DD-4248-EF8D-C4785A000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1712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A7580E94-3A24-D912-5AC8-B015759817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853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6D7276-C4E9-66A8-2DDE-3EB636EC1397}"/>
              </a:ext>
            </a:extLst>
          </p:cNvPr>
          <p:cNvSpPr txBox="1"/>
          <p:nvPr/>
        </p:nvSpPr>
        <p:spPr>
          <a:xfrm>
            <a:off x="3428729" y="768324"/>
            <a:ext cx="1015266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Bahnschrift SemiCondensed" panose="020B0502040204020203" pitchFamily="34" charset="0"/>
                <a:cs typeface="Adobe Devanagari" panose="02040503050201020203" pitchFamily="18" charset="0"/>
              </a:rPr>
              <a:t>Face mask recognition</a:t>
            </a:r>
          </a:p>
          <a:p>
            <a:r>
              <a:rPr lang="en-US" sz="3600" dirty="0">
                <a:solidFill>
                  <a:schemeClr val="bg1"/>
                </a:solidFill>
                <a:latin typeface="Bahnschrift SemiCondensed" panose="020B0502040204020203" pitchFamily="34" charset="0"/>
                <a:cs typeface="Adobe Devanagari" panose="02040503050201020203" pitchFamily="18" charset="0"/>
              </a:rPr>
              <a:t> </a:t>
            </a:r>
            <a:endParaRPr lang="el-GR" sz="3600" dirty="0">
              <a:solidFill>
                <a:schemeClr val="bg1"/>
              </a:solidFill>
              <a:latin typeface="Bahnschrift SemiCondensed" panose="020B0502040204020203" pitchFamily="34" charset="0"/>
              <a:cs typeface="Adobe Devanagari" panose="020405030502010202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86E89F-65E0-FD3F-A9DD-EFC3D492E1EE}"/>
              </a:ext>
            </a:extLst>
          </p:cNvPr>
          <p:cNvSpPr txBox="1"/>
          <p:nvPr/>
        </p:nvSpPr>
        <p:spPr>
          <a:xfrm>
            <a:off x="292231" y="2613866"/>
            <a:ext cx="3671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Καλογερόπουλος Δημήτρης- Α.Μ: 2202</a:t>
            </a:r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CBEE094E-7157-1411-9894-05D1B110A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73209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αριθμού διαφάνειας 1">
            <a:extLst>
              <a:ext uri="{FF2B5EF4-FFF2-40B4-BE49-F238E27FC236}">
                <a16:creationId xmlns:a16="http://schemas.microsoft.com/office/drawing/2014/main" id="{B5A5DD06-91BC-27E1-E94A-B2657E998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10</a:t>
            </a:fld>
            <a:endParaRPr lang="el-GR"/>
          </a:p>
        </p:txBody>
      </p: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4990B1CD-88F6-C474-1BE9-A3E6BD9C75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7ACAD0-239F-CEDA-AFD3-291AD9094022}"/>
              </a:ext>
            </a:extLst>
          </p:cNvPr>
          <p:cNvSpPr txBox="1"/>
          <p:nvPr/>
        </p:nvSpPr>
        <p:spPr>
          <a:xfrm>
            <a:off x="0" y="587521"/>
            <a:ext cx="50481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Αποτελέσματα 1/2</a:t>
            </a: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F08FBE5-4809-945A-1E74-6965F455AB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076" y="2448549"/>
            <a:ext cx="3241694" cy="3751764"/>
          </a:xfrm>
          <a:prstGeom prst="rect">
            <a:avLst/>
          </a:prstGeom>
          <a:noFill/>
        </p:spPr>
      </p:pic>
      <p:sp>
        <p:nvSpPr>
          <p:cNvPr id="6" name="Οβάλ 5">
            <a:extLst>
              <a:ext uri="{FF2B5EF4-FFF2-40B4-BE49-F238E27FC236}">
                <a16:creationId xmlns:a16="http://schemas.microsoft.com/office/drawing/2014/main" id="{7E8AF2A7-7EB7-6DF1-4FBF-19CE46E64F4C}"/>
              </a:ext>
            </a:extLst>
          </p:cNvPr>
          <p:cNvSpPr/>
          <p:nvPr/>
        </p:nvSpPr>
        <p:spPr>
          <a:xfrm>
            <a:off x="71500" y="1545423"/>
            <a:ext cx="1044116" cy="9252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617A71-D406-C967-1CAD-BD84D8CC4A27}"/>
              </a:ext>
            </a:extLst>
          </p:cNvPr>
          <p:cNvSpPr txBox="1"/>
          <p:nvPr/>
        </p:nvSpPr>
        <p:spPr>
          <a:xfrm>
            <a:off x="593558" y="1635325"/>
            <a:ext cx="241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dirty="0">
                <a:latin typeface="Bahnschrift Condensed" panose="020B0502040204020203" pitchFamily="34" charset="0"/>
              </a:rPr>
              <a:t>Χωρίς </a:t>
            </a:r>
            <a:r>
              <a:rPr lang="en-US" sz="2400" dirty="0">
                <a:latin typeface="Bahnschrift Condensed" panose="020B0502040204020203" pitchFamily="34" charset="0"/>
              </a:rPr>
              <a:t>augmentations </a:t>
            </a:r>
            <a:endParaRPr lang="el-GR" sz="2400" dirty="0">
              <a:latin typeface="Bahnschrift Condensed" panose="020B0502040204020203" pitchFamily="34" charset="0"/>
            </a:endParaRPr>
          </a:p>
        </p:txBody>
      </p:sp>
      <p:sp>
        <p:nvSpPr>
          <p:cNvPr id="9" name="Οβάλ 8">
            <a:extLst>
              <a:ext uri="{FF2B5EF4-FFF2-40B4-BE49-F238E27FC236}">
                <a16:creationId xmlns:a16="http://schemas.microsoft.com/office/drawing/2014/main" id="{FFDAD064-EC45-AEC5-D30B-C14D2012C305}"/>
              </a:ext>
            </a:extLst>
          </p:cNvPr>
          <p:cNvSpPr/>
          <p:nvPr/>
        </p:nvSpPr>
        <p:spPr>
          <a:xfrm>
            <a:off x="6954638" y="1545423"/>
            <a:ext cx="1044116" cy="9252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00575D-23BE-045C-9747-A88E7BB157D5}"/>
              </a:ext>
            </a:extLst>
          </p:cNvPr>
          <p:cNvSpPr txBox="1"/>
          <p:nvPr/>
        </p:nvSpPr>
        <p:spPr>
          <a:xfrm>
            <a:off x="7325867" y="1724983"/>
            <a:ext cx="4756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dirty="0">
                <a:latin typeface="Bahnschrift Condensed" panose="020B0502040204020203" pitchFamily="34" charset="0"/>
              </a:rPr>
              <a:t>Με </a:t>
            </a:r>
            <a:r>
              <a:rPr lang="en-US" sz="2400" dirty="0">
                <a:latin typeface="Bahnschrift Condensed" panose="020B0502040204020203" pitchFamily="34" charset="0"/>
              </a:rPr>
              <a:t>augmentations </a:t>
            </a:r>
            <a:r>
              <a:rPr lang="el-GR" sz="2400" dirty="0">
                <a:latin typeface="Bahnschrift Condensed" panose="020B0502040204020203" pitchFamily="34" charset="0"/>
              </a:rPr>
              <a:t>σε όλα τα </a:t>
            </a:r>
            <a:r>
              <a:rPr lang="en-US" sz="2400" dirty="0">
                <a:latin typeface="Bahnschrift Condensed" panose="020B0502040204020203" pitchFamily="34" charset="0"/>
              </a:rPr>
              <a:t>train </a:t>
            </a:r>
            <a:r>
              <a:rPr lang="el-GR" sz="2400" dirty="0">
                <a:latin typeface="Bahnschrift Condensed" panose="020B0502040204020203" pitchFamily="34" charset="0"/>
              </a:rPr>
              <a:t>δεδομένα</a:t>
            </a:r>
            <a:r>
              <a:rPr lang="en-US" sz="2400" dirty="0">
                <a:latin typeface="Bahnschrift Condensed" panose="020B0502040204020203" pitchFamily="34" charset="0"/>
              </a:rPr>
              <a:t> </a:t>
            </a:r>
            <a:endParaRPr lang="el-GR" sz="2400" dirty="0">
              <a:latin typeface="Bahnschrift Condensed" panose="020B0502040204020203" pitchFamily="34" charset="0"/>
            </a:endParaRPr>
          </a:p>
        </p:txBody>
      </p:sp>
      <p:pic>
        <p:nvPicPr>
          <p:cNvPr id="11" name="Picture 14">
            <a:extLst>
              <a:ext uri="{FF2B5EF4-FFF2-40B4-BE49-F238E27FC236}">
                <a16:creationId xmlns:a16="http://schemas.microsoft.com/office/drawing/2014/main" id="{3E7CCF02-3E02-6B16-D858-F0F3EB76BD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2768" y="2377306"/>
            <a:ext cx="3101032" cy="3531225"/>
          </a:xfrm>
          <a:prstGeom prst="rect">
            <a:avLst/>
          </a:prstGeom>
          <a:noFill/>
        </p:spPr>
      </p:pic>
      <p:pic>
        <p:nvPicPr>
          <p:cNvPr id="14" name="Γραφικό 13" descr="Άντρας με παχιά μαλλιά">
            <a:extLst>
              <a:ext uri="{FF2B5EF4-FFF2-40B4-BE49-F238E27FC236}">
                <a16:creationId xmlns:a16="http://schemas.microsoft.com/office/drawing/2014/main" id="{688BFC00-B212-2480-103B-D760FC9257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53860" y="5102619"/>
            <a:ext cx="1205606" cy="1321212"/>
          </a:xfrm>
          <a:prstGeom prst="rect">
            <a:avLst/>
          </a:prstGeom>
        </p:spPr>
      </p:pic>
      <p:pic>
        <p:nvPicPr>
          <p:cNvPr id="16" name="Γραφικό 15" descr="Έκπληξη">
            <a:extLst>
              <a:ext uri="{FF2B5EF4-FFF2-40B4-BE49-F238E27FC236}">
                <a16:creationId xmlns:a16="http://schemas.microsoft.com/office/drawing/2014/main" id="{62D603FD-7880-24D5-CBD9-2754DF069D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450689" y="5531704"/>
            <a:ext cx="667732" cy="753653"/>
          </a:xfrm>
          <a:prstGeom prst="rect">
            <a:avLst/>
          </a:prstGeom>
        </p:spPr>
      </p:pic>
      <p:sp>
        <p:nvSpPr>
          <p:cNvPr id="17" name="Φυσαλίδα ομιλίας: Έλλειψη 16">
            <a:extLst>
              <a:ext uri="{FF2B5EF4-FFF2-40B4-BE49-F238E27FC236}">
                <a16:creationId xmlns:a16="http://schemas.microsoft.com/office/drawing/2014/main" id="{B7EE63A0-F49A-7232-1B78-1D145B8C43D4}"/>
              </a:ext>
            </a:extLst>
          </p:cNvPr>
          <p:cNvSpPr/>
          <p:nvPr/>
        </p:nvSpPr>
        <p:spPr>
          <a:xfrm>
            <a:off x="4682673" y="1955815"/>
            <a:ext cx="2643194" cy="3223252"/>
          </a:xfrm>
          <a:prstGeom prst="wedgeEllipseCallou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Παρόλο που μετά από κάποια </a:t>
            </a:r>
            <a:r>
              <a:rPr lang="en-US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iterations </a:t>
            </a:r>
            <a:r>
              <a:rPr lang="el-GR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το συνολικό </a:t>
            </a:r>
            <a:r>
              <a:rPr lang="en-US">
                <a:solidFill>
                  <a:schemeClr val="tx1"/>
                </a:solidFill>
                <a:latin typeface="Bahnschrift SemiBold Condensed" panose="020B0502040204020203" pitchFamily="34" charset="0"/>
              </a:rPr>
              <a:t>loss </a:t>
            </a:r>
            <a:r>
              <a:rPr lang="el-GR">
                <a:solidFill>
                  <a:schemeClr val="tx1"/>
                </a:solidFill>
                <a:latin typeface="Bahnschrift SemiBold Condensed" panose="020B0502040204020203" pitchFamily="34" charset="0"/>
              </a:rPr>
              <a:t>πέφτει </a:t>
            </a:r>
            <a:r>
              <a:rPr lang="el-GR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συγκριτικά,  παραμένει ιδιαίτερα υψηλό</a:t>
            </a:r>
            <a:r>
              <a:rPr lang="el-GR" dirty="0"/>
              <a:t>.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502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αριθμού διαφάνειας 1">
            <a:extLst>
              <a:ext uri="{FF2B5EF4-FFF2-40B4-BE49-F238E27FC236}">
                <a16:creationId xmlns:a16="http://schemas.microsoft.com/office/drawing/2014/main" id="{900E6BD7-0556-55B9-C6CC-207C65CE0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11</a:t>
            </a:fld>
            <a:endParaRPr lang="el-GR"/>
          </a:p>
        </p:txBody>
      </p: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5C52664C-9B44-AE13-B824-03AEDC75C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BBF9B3-77C7-D617-E133-859F5A2F68E4}"/>
              </a:ext>
            </a:extLst>
          </p:cNvPr>
          <p:cNvSpPr txBox="1"/>
          <p:nvPr/>
        </p:nvSpPr>
        <p:spPr>
          <a:xfrm>
            <a:off x="0" y="587521"/>
            <a:ext cx="51571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Αποτελέσματα 2/2</a:t>
            </a:r>
          </a:p>
        </p:txBody>
      </p:sp>
      <p:sp>
        <p:nvSpPr>
          <p:cNvPr id="5" name="Οβάλ 4">
            <a:extLst>
              <a:ext uri="{FF2B5EF4-FFF2-40B4-BE49-F238E27FC236}">
                <a16:creationId xmlns:a16="http://schemas.microsoft.com/office/drawing/2014/main" id="{C2AE96F2-3826-CF07-8181-1E5A2529F91F}"/>
              </a:ext>
            </a:extLst>
          </p:cNvPr>
          <p:cNvSpPr/>
          <p:nvPr/>
        </p:nvSpPr>
        <p:spPr>
          <a:xfrm>
            <a:off x="128061" y="1724047"/>
            <a:ext cx="1044116" cy="9252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720FA1-BA80-D9DE-7375-679B268398D6}"/>
              </a:ext>
            </a:extLst>
          </p:cNvPr>
          <p:cNvSpPr txBox="1"/>
          <p:nvPr/>
        </p:nvSpPr>
        <p:spPr>
          <a:xfrm>
            <a:off x="650119" y="1955814"/>
            <a:ext cx="74590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dirty="0">
                <a:latin typeface="Bahnschrift Condensed" panose="020B0502040204020203" pitchFamily="34" charset="0"/>
              </a:rPr>
              <a:t>Αποτελέσματα με </a:t>
            </a:r>
            <a:r>
              <a:rPr lang="en-US" sz="2400" dirty="0">
                <a:latin typeface="Bahnschrift Condensed" panose="020B0502040204020203" pitchFamily="34" charset="0"/>
              </a:rPr>
              <a:t>augmentations </a:t>
            </a:r>
            <a:r>
              <a:rPr lang="el-GR" sz="2400" dirty="0">
                <a:latin typeface="Bahnschrift Condensed" panose="020B0502040204020203" pitchFamily="34" charset="0"/>
              </a:rPr>
              <a:t>στην κλάση με τα λιγότερα δεδομένα  </a:t>
            </a:r>
            <a:r>
              <a:rPr lang="en-US" sz="2400" dirty="0">
                <a:latin typeface="Bahnschrift Condensed" panose="020B0502040204020203" pitchFamily="34" charset="0"/>
              </a:rPr>
              <a:t> </a:t>
            </a:r>
            <a:endParaRPr lang="el-GR" sz="2400" dirty="0">
              <a:latin typeface="Bahnschrift Condensed" panose="020B0502040204020203" pitchFamily="34" charset="0"/>
            </a:endParaRPr>
          </a:p>
        </p:txBody>
      </p:sp>
      <p:pic>
        <p:nvPicPr>
          <p:cNvPr id="8" name="Εικόνα 7" descr="Εικόνα που περιέχει στιγμιότυπο οθόνης, κείμενο, γράφημα, γραμμή&#10;&#10;Περιγραφή που δημιουργήθηκε αυτόματα">
            <a:extLst>
              <a:ext uri="{FF2B5EF4-FFF2-40B4-BE49-F238E27FC236}">
                <a16:creationId xmlns:a16="http://schemas.microsoft.com/office/drawing/2014/main" id="{FCED81D0-ED21-BFFC-39AE-35F7CD23D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44" y="2417479"/>
            <a:ext cx="3876442" cy="4265809"/>
          </a:xfrm>
          <a:prstGeom prst="rect">
            <a:avLst/>
          </a:prstGeom>
        </p:spPr>
      </p:pic>
      <p:sp>
        <p:nvSpPr>
          <p:cNvPr id="13" name="Βέλος: Δεξιό 12">
            <a:extLst>
              <a:ext uri="{FF2B5EF4-FFF2-40B4-BE49-F238E27FC236}">
                <a16:creationId xmlns:a16="http://schemas.microsoft.com/office/drawing/2014/main" id="{1FDD58CE-ECC1-754C-9186-1FDBC9AE5A6A}"/>
              </a:ext>
            </a:extLst>
          </p:cNvPr>
          <p:cNvSpPr/>
          <p:nvPr/>
        </p:nvSpPr>
        <p:spPr>
          <a:xfrm>
            <a:off x="4788816" y="4251489"/>
            <a:ext cx="791852" cy="1890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14" name="Picture 11">
            <a:extLst>
              <a:ext uri="{FF2B5EF4-FFF2-40B4-BE49-F238E27FC236}">
                <a16:creationId xmlns:a16="http://schemas.microsoft.com/office/drawing/2014/main" id="{01A23BA0-7DF8-AA4B-0AF7-0A94332E32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2838968"/>
            <a:ext cx="5273675" cy="3572510"/>
          </a:xfrm>
          <a:prstGeom prst="rect">
            <a:avLst/>
          </a:prstGeom>
          <a:noFill/>
        </p:spPr>
      </p:pic>
      <p:sp>
        <p:nvSpPr>
          <p:cNvPr id="15" name="Φυσαλίδα ομιλίας: Έλλειψη 14">
            <a:extLst>
              <a:ext uri="{FF2B5EF4-FFF2-40B4-BE49-F238E27FC236}">
                <a16:creationId xmlns:a16="http://schemas.microsoft.com/office/drawing/2014/main" id="{BC9F36EA-9033-9075-9A27-C75CDC729AE0}"/>
              </a:ext>
            </a:extLst>
          </p:cNvPr>
          <p:cNvSpPr/>
          <p:nvPr/>
        </p:nvSpPr>
        <p:spPr>
          <a:xfrm>
            <a:off x="8821825" y="723025"/>
            <a:ext cx="3305175" cy="1714500"/>
          </a:xfrm>
          <a:prstGeom prst="wedgeEllipseCallou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Threshold = 0.5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559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DD82091B-97A0-C68E-6104-BE31B1A972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64FC71-6A9E-93A7-6F8A-7EE783704F43}"/>
              </a:ext>
            </a:extLst>
          </p:cNvPr>
          <p:cNvSpPr txBox="1"/>
          <p:nvPr/>
        </p:nvSpPr>
        <p:spPr>
          <a:xfrm>
            <a:off x="0" y="587521"/>
            <a:ext cx="27975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Εισαγωγή</a:t>
            </a:r>
          </a:p>
        </p:txBody>
      </p:sp>
      <p:sp>
        <p:nvSpPr>
          <p:cNvPr id="9" name="Φυσαλίδα ομιλίας: Ορθογώνιο με στρογγυλεμένες γωνίες 8">
            <a:extLst>
              <a:ext uri="{FF2B5EF4-FFF2-40B4-BE49-F238E27FC236}">
                <a16:creationId xmlns:a16="http://schemas.microsoft.com/office/drawing/2014/main" id="{0FBD5EAF-6A8D-B89A-2201-B89581BCC96B}"/>
              </a:ext>
            </a:extLst>
          </p:cNvPr>
          <p:cNvSpPr/>
          <p:nvPr/>
        </p:nvSpPr>
        <p:spPr>
          <a:xfrm>
            <a:off x="206761" y="3248089"/>
            <a:ext cx="1733550" cy="2016023"/>
          </a:xfrm>
          <a:prstGeom prst="wedgeRoundRectCallou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Τα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annotations 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έχουν γίνει σε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xml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1" name="Φυσαλίδα ομιλίας: Ορθογώνιο με στρογγυλεμένες γωνίες 10">
            <a:extLst>
              <a:ext uri="{FF2B5EF4-FFF2-40B4-BE49-F238E27FC236}">
                <a16:creationId xmlns:a16="http://schemas.microsoft.com/office/drawing/2014/main" id="{93620D54-8216-12D6-E206-894A07D46B7C}"/>
              </a:ext>
            </a:extLst>
          </p:cNvPr>
          <p:cNvSpPr/>
          <p:nvPr/>
        </p:nvSpPr>
        <p:spPr>
          <a:xfrm>
            <a:off x="5657850" y="3340862"/>
            <a:ext cx="3677506" cy="1830475"/>
          </a:xfrm>
          <a:prstGeom prst="wedgeRoundRectCallou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Πέρα από το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classification task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 στόχος είναι και η τελική ικανότητα του μοντέλου στο να αναγνωρίζει που βρίσκονται τα πρόσωπα σε μια φωτογραφία</a:t>
            </a:r>
          </a:p>
        </p:txBody>
      </p:sp>
      <p:pic>
        <p:nvPicPr>
          <p:cNvPr id="13" name="Γραφικό 12" descr="Κέντρο με συμπαγές γέμισμα">
            <a:extLst>
              <a:ext uri="{FF2B5EF4-FFF2-40B4-BE49-F238E27FC236}">
                <a16:creationId xmlns:a16="http://schemas.microsoft.com/office/drawing/2014/main" id="{AE513474-024D-D893-B389-88A52AE21B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4380" y="1934007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BC995EC-6B36-A61E-7240-7AA369BB94E9}"/>
              </a:ext>
            </a:extLst>
          </p:cNvPr>
          <p:cNvSpPr txBox="1"/>
          <p:nvPr/>
        </p:nvSpPr>
        <p:spPr>
          <a:xfrm>
            <a:off x="1340552" y="2065684"/>
            <a:ext cx="10774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Στόχος της εργασίας είναι η ανίχνευση σε φωτογραφίες στο κατά πόσον οι εικονιζόμενοι φοράνε, δε φοράνε ή φοράνε λάθος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 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τη μάσκα</a:t>
            </a:r>
            <a:endParaRPr lang="el-GR" dirty="0"/>
          </a:p>
        </p:txBody>
      </p:sp>
      <p:sp>
        <p:nvSpPr>
          <p:cNvPr id="15" name="Φυσαλίδα ομιλίας: Ορθογώνιο με στρογγυλεμένες γωνίες 14">
            <a:extLst>
              <a:ext uri="{FF2B5EF4-FFF2-40B4-BE49-F238E27FC236}">
                <a16:creationId xmlns:a16="http://schemas.microsoft.com/office/drawing/2014/main" id="{8E62B872-F9A7-0ABD-7549-F11B78989562}"/>
              </a:ext>
            </a:extLst>
          </p:cNvPr>
          <p:cNvSpPr/>
          <p:nvPr/>
        </p:nvSpPr>
        <p:spPr>
          <a:xfrm>
            <a:off x="2932305" y="3248087"/>
            <a:ext cx="1733550" cy="2016023"/>
          </a:xfrm>
          <a:prstGeom prst="wedgeRoundRectCallou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Δημιουργήθηκε έτσι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dataset 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6" name="Θέση αριθμού διαφάνειας 15">
            <a:extLst>
              <a:ext uri="{FF2B5EF4-FFF2-40B4-BE49-F238E27FC236}">
                <a16:creationId xmlns:a16="http://schemas.microsoft.com/office/drawing/2014/main" id="{E3C5BD5E-3D4F-EAC9-2709-9D841ADD0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033957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αριθμού διαφάνειας 1">
            <a:extLst>
              <a:ext uri="{FF2B5EF4-FFF2-40B4-BE49-F238E27FC236}">
                <a16:creationId xmlns:a16="http://schemas.microsoft.com/office/drawing/2014/main" id="{88447493-0B05-3D1F-D3DB-112FD1842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3</a:t>
            </a:fld>
            <a:endParaRPr lang="el-GR"/>
          </a:p>
        </p:txBody>
      </p: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29E5DCB9-E233-D2A5-37C3-A20C7E764F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61"/>
            <a:ext cx="12192000" cy="1622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189170-40BC-4363-420E-B5DAE419195F}"/>
              </a:ext>
            </a:extLst>
          </p:cNvPr>
          <p:cNvSpPr txBox="1"/>
          <p:nvPr/>
        </p:nvSpPr>
        <p:spPr>
          <a:xfrm>
            <a:off x="0" y="587521"/>
            <a:ext cx="24064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Dataset 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6" name="Οβάλ 5">
            <a:extLst>
              <a:ext uri="{FF2B5EF4-FFF2-40B4-BE49-F238E27FC236}">
                <a16:creationId xmlns:a16="http://schemas.microsoft.com/office/drawing/2014/main" id="{5AB890ED-1F44-1482-B910-F4267B379692}"/>
              </a:ext>
            </a:extLst>
          </p:cNvPr>
          <p:cNvSpPr/>
          <p:nvPr/>
        </p:nvSpPr>
        <p:spPr>
          <a:xfrm>
            <a:off x="71500" y="1799730"/>
            <a:ext cx="1044116" cy="9252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AFA42D-E43D-1E47-D1E0-9E37E8D0C378}"/>
              </a:ext>
            </a:extLst>
          </p:cNvPr>
          <p:cNvSpPr txBox="1"/>
          <p:nvPr/>
        </p:nvSpPr>
        <p:spPr>
          <a:xfrm>
            <a:off x="712914" y="2010066"/>
            <a:ext cx="2618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000" dirty="0">
                <a:latin typeface="Bahnschrift Condensed" panose="020B0502040204020203" pitchFamily="34" charset="0"/>
              </a:rPr>
              <a:t>Αποτελείται από </a:t>
            </a:r>
            <a:r>
              <a:rPr lang="en-US" sz="2000" dirty="0">
                <a:latin typeface="Bahnschrift Condensed" panose="020B0502040204020203" pitchFamily="34" charset="0"/>
              </a:rPr>
              <a:t>853 </a:t>
            </a:r>
            <a:r>
              <a:rPr lang="el-GR" sz="2000" dirty="0">
                <a:latin typeface="Bahnschrift Condensed" panose="020B0502040204020203" pitchFamily="34" charset="0"/>
              </a:rPr>
              <a:t>εικόνες</a:t>
            </a:r>
          </a:p>
        </p:txBody>
      </p:sp>
      <p:sp>
        <p:nvSpPr>
          <p:cNvPr id="8" name="Οβάλ 7">
            <a:extLst>
              <a:ext uri="{FF2B5EF4-FFF2-40B4-BE49-F238E27FC236}">
                <a16:creationId xmlns:a16="http://schemas.microsoft.com/office/drawing/2014/main" id="{7CFC0A57-AECD-06FD-19F1-93BF6C9F77F6}"/>
              </a:ext>
            </a:extLst>
          </p:cNvPr>
          <p:cNvSpPr/>
          <p:nvPr/>
        </p:nvSpPr>
        <p:spPr>
          <a:xfrm>
            <a:off x="71500" y="3032494"/>
            <a:ext cx="1044116" cy="9252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3E104A-9510-317F-38CC-0D88E2EA8BA9}"/>
              </a:ext>
            </a:extLst>
          </p:cNvPr>
          <p:cNvSpPr txBox="1"/>
          <p:nvPr/>
        </p:nvSpPr>
        <p:spPr>
          <a:xfrm>
            <a:off x="712914" y="3295039"/>
            <a:ext cx="3393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000" dirty="0">
                <a:latin typeface="Bahnschrift Condensed" panose="020B0502040204020203" pitchFamily="34" charset="0"/>
              </a:rPr>
              <a:t>Συνολικά υπάρχουν 3742 </a:t>
            </a:r>
            <a:r>
              <a:rPr lang="en-US" sz="2000" dirty="0">
                <a:latin typeface="Bahnschrift Condensed" panose="020B0502040204020203" pitchFamily="34" charset="0"/>
              </a:rPr>
              <a:t>annotations</a:t>
            </a:r>
            <a:endParaRPr lang="el-GR" sz="2000" dirty="0">
              <a:latin typeface="Bahnschrift Condensed" panose="020B0502040204020203" pitchFamily="34" charset="0"/>
            </a:endParaRPr>
          </a:p>
        </p:txBody>
      </p:sp>
      <p:sp>
        <p:nvSpPr>
          <p:cNvPr id="11" name="Οβάλ 10">
            <a:extLst>
              <a:ext uri="{FF2B5EF4-FFF2-40B4-BE49-F238E27FC236}">
                <a16:creationId xmlns:a16="http://schemas.microsoft.com/office/drawing/2014/main" id="{25B3DA3D-F181-EF17-8D27-20B782390B1E}"/>
              </a:ext>
            </a:extLst>
          </p:cNvPr>
          <p:cNvSpPr/>
          <p:nvPr/>
        </p:nvSpPr>
        <p:spPr>
          <a:xfrm>
            <a:off x="43009" y="4379957"/>
            <a:ext cx="1044116" cy="9252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9B9829-11BF-332E-FC97-2A68DB4442B8}"/>
              </a:ext>
            </a:extLst>
          </p:cNvPr>
          <p:cNvSpPr txBox="1"/>
          <p:nvPr/>
        </p:nvSpPr>
        <p:spPr>
          <a:xfrm>
            <a:off x="712914" y="4647376"/>
            <a:ext cx="28857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000" dirty="0">
                <a:latin typeface="Bahnschrift Condensed" panose="020B0502040204020203" pitchFamily="34" charset="0"/>
              </a:rPr>
              <a:t>Τα δεδομένα είναι </a:t>
            </a:r>
            <a:r>
              <a:rPr lang="en-US" sz="2000" dirty="0">
                <a:latin typeface="Bahnschrift Condensed" panose="020B0502040204020203" pitchFamily="34" charset="0"/>
              </a:rPr>
              <a:t>imbalanced </a:t>
            </a:r>
            <a:endParaRPr lang="el-GR" sz="2000" dirty="0">
              <a:latin typeface="Bahnschrift Condensed" panose="020B0502040204020203" pitchFamily="34" charset="0"/>
            </a:endParaRPr>
          </a:p>
        </p:txBody>
      </p:sp>
      <p:pic>
        <p:nvPicPr>
          <p:cNvPr id="5" name="Picture 19">
            <a:extLst>
              <a:ext uri="{FF2B5EF4-FFF2-40B4-BE49-F238E27FC236}">
                <a16:creationId xmlns:a16="http://schemas.microsoft.com/office/drawing/2014/main" id="{3FD9CFC2-8967-6B7E-58EE-76C7149BB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789" y="1736663"/>
            <a:ext cx="5040107" cy="462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654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C5F7EAE4-12DA-D002-6AB2-3D7E04084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1234BB-49E6-1002-439B-A04725CEFCDB}"/>
              </a:ext>
            </a:extLst>
          </p:cNvPr>
          <p:cNvSpPr txBox="1"/>
          <p:nvPr/>
        </p:nvSpPr>
        <p:spPr>
          <a:xfrm>
            <a:off x="0" y="587521"/>
            <a:ext cx="83118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4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Οπτικοποίηση</a:t>
            </a:r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των δεδομένων</a:t>
            </a:r>
          </a:p>
        </p:txBody>
      </p:sp>
      <p:sp>
        <p:nvSpPr>
          <p:cNvPr id="23" name="Θέση αριθμού διαφάνειας 22">
            <a:extLst>
              <a:ext uri="{FF2B5EF4-FFF2-40B4-BE49-F238E27FC236}">
                <a16:creationId xmlns:a16="http://schemas.microsoft.com/office/drawing/2014/main" id="{F48E3CB7-EB6B-2634-6D5B-2653DCCE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4</a:t>
            </a:fld>
            <a:endParaRPr lang="el-GR"/>
          </a:p>
        </p:txBody>
      </p:sp>
      <p:sp>
        <p:nvSpPr>
          <p:cNvPr id="10" name="Φυσαλίδα ομιλίας: Έλλειψη 9">
            <a:extLst>
              <a:ext uri="{FF2B5EF4-FFF2-40B4-BE49-F238E27FC236}">
                <a16:creationId xmlns:a16="http://schemas.microsoft.com/office/drawing/2014/main" id="{12094EE1-CB46-A5BC-5804-3A7378265BB2}"/>
              </a:ext>
            </a:extLst>
          </p:cNvPr>
          <p:cNvSpPr/>
          <p:nvPr/>
        </p:nvSpPr>
        <p:spPr>
          <a:xfrm>
            <a:off x="8706987" y="723025"/>
            <a:ext cx="3305175" cy="1714500"/>
          </a:xfrm>
          <a:prstGeom prst="wedgeEllipseCallou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Έλεγχος ότι τα αντίστοιχα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annotations 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έγιναν σωστά</a:t>
            </a:r>
          </a:p>
        </p:txBody>
      </p:sp>
      <p:pic>
        <p:nvPicPr>
          <p:cNvPr id="4" name="Picture 13">
            <a:extLst>
              <a:ext uri="{FF2B5EF4-FFF2-40B4-BE49-F238E27FC236}">
                <a16:creationId xmlns:a16="http://schemas.microsoft.com/office/drawing/2014/main" id="{3551DE4E-60AC-79FF-EE18-8423D7F3C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922" y="1534325"/>
            <a:ext cx="5512130" cy="51518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6714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6FCEDDEF-208C-E4CF-44E5-FE9FEF10AE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CB1BAC-0D35-9C29-050E-B57AFD567582}"/>
              </a:ext>
            </a:extLst>
          </p:cNvPr>
          <p:cNvSpPr txBox="1"/>
          <p:nvPr/>
        </p:nvSpPr>
        <p:spPr>
          <a:xfrm>
            <a:off x="0" y="587521"/>
            <a:ext cx="3465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B417D0-B655-4965-E2D4-E49B7E22D38B}"/>
              </a:ext>
            </a:extLst>
          </p:cNvPr>
          <p:cNvSpPr txBox="1"/>
          <p:nvPr/>
        </p:nvSpPr>
        <p:spPr>
          <a:xfrm>
            <a:off x="0" y="587521"/>
            <a:ext cx="43797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AnnotationsD.F</a:t>
            </a:r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.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cxnSp>
        <p:nvCxnSpPr>
          <p:cNvPr id="10" name="Ευθύγραμμο βέλος σύνδεσης 9">
            <a:extLst>
              <a:ext uri="{FF2B5EF4-FFF2-40B4-BE49-F238E27FC236}">
                <a16:creationId xmlns:a16="http://schemas.microsoft.com/office/drawing/2014/main" id="{3EB044F0-1FCB-148C-27CE-2DF43A125FB0}"/>
              </a:ext>
            </a:extLst>
          </p:cNvPr>
          <p:cNvCxnSpPr>
            <a:cxnSpLocks/>
          </p:cNvCxnSpPr>
          <p:nvPr/>
        </p:nvCxnSpPr>
        <p:spPr>
          <a:xfrm>
            <a:off x="561087" y="2258996"/>
            <a:ext cx="2200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48F5944-7EFA-10C8-33FC-8125C80C23BF}"/>
              </a:ext>
            </a:extLst>
          </p:cNvPr>
          <p:cNvSpPr txBox="1"/>
          <p:nvPr/>
        </p:nvSpPr>
        <p:spPr>
          <a:xfrm>
            <a:off x="2667785" y="2036193"/>
            <a:ext cx="507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Condensed" panose="020B0502040204020203" pitchFamily="34" charset="0"/>
              </a:rPr>
              <a:t>T</a:t>
            </a:r>
            <a:r>
              <a:rPr lang="el-GR" dirty="0">
                <a:latin typeface="Bahnschrift Condensed" panose="020B0502040204020203" pitchFamily="34" charset="0"/>
              </a:rPr>
              <a:t>α δεδομένα προέρχονται από  XML </a:t>
            </a:r>
            <a:r>
              <a:rPr lang="en-US" dirty="0">
                <a:latin typeface="Bahnschrift Condensed" panose="020B0502040204020203" pitchFamily="34" charset="0"/>
              </a:rPr>
              <a:t>annotations</a:t>
            </a:r>
            <a:r>
              <a:rPr lang="el-GR" dirty="0">
                <a:latin typeface="Bahnschrift Condensed" panose="020B0502040204020203" pitchFamily="34" charset="0"/>
              </a:rPr>
              <a:t> και εικόνες.</a:t>
            </a:r>
          </a:p>
        </p:txBody>
      </p:sp>
      <p:sp>
        <p:nvSpPr>
          <p:cNvPr id="16" name="Θέση αριθμού διαφάνειας 15">
            <a:extLst>
              <a:ext uri="{FF2B5EF4-FFF2-40B4-BE49-F238E27FC236}">
                <a16:creationId xmlns:a16="http://schemas.microsoft.com/office/drawing/2014/main" id="{0CC78083-25C1-3988-934D-61F138619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5</a:t>
            </a:fld>
            <a:endParaRPr lang="el-GR"/>
          </a:p>
        </p:txBody>
      </p:sp>
      <p:cxnSp>
        <p:nvCxnSpPr>
          <p:cNvPr id="9" name="Ευθύγραμμο βέλος σύνδεσης 8">
            <a:extLst>
              <a:ext uri="{FF2B5EF4-FFF2-40B4-BE49-F238E27FC236}">
                <a16:creationId xmlns:a16="http://schemas.microsoft.com/office/drawing/2014/main" id="{174BCDCE-BA00-5279-F5FE-8FB7DC0897BD}"/>
              </a:ext>
            </a:extLst>
          </p:cNvPr>
          <p:cNvCxnSpPr>
            <a:cxnSpLocks/>
          </p:cNvCxnSpPr>
          <p:nvPr/>
        </p:nvCxnSpPr>
        <p:spPr>
          <a:xfrm>
            <a:off x="697086" y="3071273"/>
            <a:ext cx="2200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Ευθύγραμμο βέλος σύνδεσης 10">
            <a:extLst>
              <a:ext uri="{FF2B5EF4-FFF2-40B4-BE49-F238E27FC236}">
                <a16:creationId xmlns:a16="http://schemas.microsoft.com/office/drawing/2014/main" id="{926EF353-0EC2-2AB3-A579-BBD6626915C7}"/>
              </a:ext>
            </a:extLst>
          </p:cNvPr>
          <p:cNvCxnSpPr>
            <a:cxnSpLocks/>
          </p:cNvCxnSpPr>
          <p:nvPr/>
        </p:nvCxnSpPr>
        <p:spPr>
          <a:xfrm>
            <a:off x="713487" y="3996669"/>
            <a:ext cx="2200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Ευθύγραμμο βέλος σύνδεσης 11">
            <a:extLst>
              <a:ext uri="{FF2B5EF4-FFF2-40B4-BE49-F238E27FC236}">
                <a16:creationId xmlns:a16="http://schemas.microsoft.com/office/drawing/2014/main" id="{A419C1F6-0F04-6373-9082-DFDFFE99E494}"/>
              </a:ext>
            </a:extLst>
          </p:cNvPr>
          <p:cNvCxnSpPr>
            <a:cxnSpLocks/>
          </p:cNvCxnSpPr>
          <p:nvPr/>
        </p:nvCxnSpPr>
        <p:spPr>
          <a:xfrm>
            <a:off x="2579113" y="4375314"/>
            <a:ext cx="938848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6713103-525A-E44B-3E0C-C71923F931FA}"/>
              </a:ext>
            </a:extLst>
          </p:cNvPr>
          <p:cNvSpPr txBox="1"/>
          <p:nvPr/>
        </p:nvSpPr>
        <p:spPr>
          <a:xfrm>
            <a:off x="2762053" y="2902002"/>
            <a:ext cx="6193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>
                <a:latin typeface="Bahnschrift Condensed" panose="020B0502040204020203" pitchFamily="34" charset="0"/>
              </a:rPr>
              <a:t> Χρησιμοποιήθηκε η βιβλιοθήκη </a:t>
            </a:r>
            <a:r>
              <a:rPr lang="el-GR" dirty="0" err="1">
                <a:latin typeface="Bahnschrift Condensed" panose="020B0502040204020203" pitchFamily="34" charset="0"/>
              </a:rPr>
              <a:t>xmltodict</a:t>
            </a:r>
            <a:r>
              <a:rPr lang="el-GR" dirty="0">
                <a:latin typeface="Bahnschrift Condensed" panose="020B0502040204020203" pitchFamily="34" charset="0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9FD063B-479D-08E1-DCD9-0183E2C35865}"/>
              </a:ext>
            </a:extLst>
          </p:cNvPr>
          <p:cNvSpPr txBox="1"/>
          <p:nvPr/>
        </p:nvSpPr>
        <p:spPr>
          <a:xfrm>
            <a:off x="3517961" y="5242464"/>
            <a:ext cx="507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>
                <a:latin typeface="Bahnschrift Condensed" panose="020B0502040204020203" pitchFamily="34" charset="0"/>
              </a:rPr>
              <a:t>Συντεταγμένες οριακού πλαισίου (</a:t>
            </a:r>
            <a:r>
              <a:rPr lang="en-US" dirty="0" err="1">
                <a:latin typeface="Bahnschrift Condensed" panose="020B0502040204020203" pitchFamily="34" charset="0"/>
              </a:rPr>
              <a:t>x_min</a:t>
            </a:r>
            <a:r>
              <a:rPr lang="en-US" dirty="0">
                <a:latin typeface="Bahnschrift Condensed" panose="020B0502040204020203" pitchFamily="34" charset="0"/>
              </a:rPr>
              <a:t>, </a:t>
            </a:r>
            <a:r>
              <a:rPr lang="en-US" dirty="0" err="1">
                <a:latin typeface="Bahnschrift Condensed" panose="020B0502040204020203" pitchFamily="34" charset="0"/>
              </a:rPr>
              <a:t>x_max</a:t>
            </a:r>
            <a:r>
              <a:rPr lang="en-US" dirty="0">
                <a:latin typeface="Bahnschrift Condensed" panose="020B0502040204020203" pitchFamily="34" charset="0"/>
              </a:rPr>
              <a:t>, </a:t>
            </a:r>
            <a:r>
              <a:rPr lang="en-US" dirty="0" err="1">
                <a:latin typeface="Bahnschrift Condensed" panose="020B0502040204020203" pitchFamily="34" charset="0"/>
              </a:rPr>
              <a:t>y_min</a:t>
            </a:r>
            <a:r>
              <a:rPr lang="en-US" dirty="0">
                <a:latin typeface="Bahnschrift Condensed" panose="020B0502040204020203" pitchFamily="34" charset="0"/>
              </a:rPr>
              <a:t>, </a:t>
            </a:r>
            <a:r>
              <a:rPr lang="en-US" dirty="0" err="1">
                <a:latin typeface="Bahnschrift Condensed" panose="020B0502040204020203" pitchFamily="34" charset="0"/>
              </a:rPr>
              <a:t>y_max</a:t>
            </a:r>
            <a:r>
              <a:rPr lang="en-US" dirty="0">
                <a:latin typeface="Bahnschrift Condensed" panose="020B0502040204020203" pitchFamily="34" charset="0"/>
              </a:rPr>
              <a:t>).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D78A7B-8223-ABAC-FD1B-DCB19B4C8A97}"/>
              </a:ext>
            </a:extLst>
          </p:cNvPr>
          <p:cNvSpPr txBox="1"/>
          <p:nvPr/>
        </p:nvSpPr>
        <p:spPr>
          <a:xfrm>
            <a:off x="1994799" y="4775532"/>
            <a:ext cx="507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>
                <a:latin typeface="Bahnschrift Condensed" panose="020B0502040204020203" pitchFamily="34" charset="0"/>
              </a:rPr>
              <a:t> Όνομα αρχείου εικόνας.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CB32C6-F4E0-7A4C-943A-5A5B2EB65EC3}"/>
              </a:ext>
            </a:extLst>
          </p:cNvPr>
          <p:cNvSpPr txBox="1"/>
          <p:nvPr/>
        </p:nvSpPr>
        <p:spPr>
          <a:xfrm>
            <a:off x="1548354" y="3766680"/>
            <a:ext cx="6264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l-GR" dirty="0">
                <a:latin typeface="Bahnschrift Condensed" panose="020B0502040204020203" pitchFamily="34" charset="0"/>
              </a:rPr>
              <a:t>Δημιουργείται ένα </a:t>
            </a:r>
            <a:r>
              <a:rPr lang="en-US" dirty="0" err="1">
                <a:latin typeface="Bahnschrift Condensed" panose="020B0502040204020203" pitchFamily="34" charset="0"/>
              </a:rPr>
              <a:t>dataframe</a:t>
            </a:r>
            <a:r>
              <a:rPr lang="en-US" dirty="0">
                <a:latin typeface="Bahnschrift Condensed" panose="020B0502040204020203" pitchFamily="34" charset="0"/>
              </a:rPr>
              <a:t> </a:t>
            </a:r>
            <a:r>
              <a:rPr lang="el-GR" dirty="0">
                <a:latin typeface="Bahnschrift Condensed" panose="020B0502040204020203" pitchFamily="34" charset="0"/>
              </a:rPr>
              <a:t>με τα : </a:t>
            </a:r>
            <a:endParaRPr lang="en-US" dirty="0">
              <a:latin typeface="Bahnschrift Condensed" panose="020B050204020402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188421C-028C-3557-70B7-CDE21210004C}"/>
              </a:ext>
            </a:extLst>
          </p:cNvPr>
          <p:cNvSpPr txBox="1"/>
          <p:nvPr/>
        </p:nvSpPr>
        <p:spPr>
          <a:xfrm>
            <a:off x="3517961" y="4088998"/>
            <a:ext cx="6264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Αντίστοιχα </a:t>
            </a:r>
            <a:r>
              <a:rPr lang="en-US" dirty="0">
                <a:latin typeface="Bahnschrift Condensed" panose="020B0502040204020203" pitchFamily="34" charset="0"/>
              </a:rPr>
              <a:t>labels</a:t>
            </a:r>
            <a:r>
              <a:rPr lang="el-GR" dirty="0">
                <a:latin typeface="Bahnschrift Condensed" panose="020B0502040204020203" pitchFamily="34" charset="0"/>
              </a:rPr>
              <a:t> (π.χ. "</a:t>
            </a:r>
            <a:r>
              <a:rPr lang="en-US" dirty="0" err="1">
                <a:latin typeface="Bahnschrift Condensed" panose="020B0502040204020203" pitchFamily="34" charset="0"/>
              </a:rPr>
              <a:t>with_mask</a:t>
            </a:r>
            <a:r>
              <a:rPr lang="en-US" dirty="0">
                <a:latin typeface="Bahnschrift Condensed" panose="020B0502040204020203" pitchFamily="34" charset="0"/>
              </a:rPr>
              <a:t>", "</a:t>
            </a:r>
            <a:r>
              <a:rPr lang="en-US" dirty="0" err="1">
                <a:latin typeface="Bahnschrift Condensed" panose="020B0502040204020203" pitchFamily="34" charset="0"/>
              </a:rPr>
              <a:t>without_mask</a:t>
            </a:r>
            <a:r>
              <a:rPr lang="en-US" dirty="0">
                <a:latin typeface="Bahnschrift Condensed" panose="020B0502040204020203" pitchFamily="34" charset="0"/>
              </a:rPr>
              <a:t>", "</a:t>
            </a:r>
            <a:r>
              <a:rPr lang="en-US" dirty="0" err="1">
                <a:latin typeface="Bahnschrift Condensed" panose="020B0502040204020203" pitchFamily="34" charset="0"/>
              </a:rPr>
              <a:t>mask_weared_incorrect</a:t>
            </a:r>
            <a:r>
              <a:rPr lang="en-US" dirty="0">
                <a:latin typeface="Bahnschrift Condensed" panose="020B0502040204020203" pitchFamily="34" charset="0"/>
              </a:rPr>
              <a:t>")</a:t>
            </a:r>
            <a:endParaRPr lang="el-GR" dirty="0"/>
          </a:p>
        </p:txBody>
      </p:sp>
      <p:cxnSp>
        <p:nvCxnSpPr>
          <p:cNvPr id="26" name="Ευθύγραμμο βέλος σύνδεσης 25">
            <a:extLst>
              <a:ext uri="{FF2B5EF4-FFF2-40B4-BE49-F238E27FC236}">
                <a16:creationId xmlns:a16="http://schemas.microsoft.com/office/drawing/2014/main" id="{6066AE99-CE75-9547-43CE-C92445B1AD6A}"/>
              </a:ext>
            </a:extLst>
          </p:cNvPr>
          <p:cNvCxnSpPr>
            <a:cxnSpLocks/>
          </p:cNvCxnSpPr>
          <p:nvPr/>
        </p:nvCxnSpPr>
        <p:spPr>
          <a:xfrm>
            <a:off x="2579113" y="4960198"/>
            <a:ext cx="938848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Ευθύγραμμο βέλος σύνδεσης 26">
            <a:extLst>
              <a:ext uri="{FF2B5EF4-FFF2-40B4-BE49-F238E27FC236}">
                <a16:creationId xmlns:a16="http://schemas.microsoft.com/office/drawing/2014/main" id="{338968E1-FDDC-087F-8ACC-348D09D468FD}"/>
              </a:ext>
            </a:extLst>
          </p:cNvPr>
          <p:cNvCxnSpPr>
            <a:cxnSpLocks/>
          </p:cNvCxnSpPr>
          <p:nvPr/>
        </p:nvCxnSpPr>
        <p:spPr>
          <a:xfrm>
            <a:off x="2585781" y="5442114"/>
            <a:ext cx="938848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17">
            <a:extLst>
              <a:ext uri="{FF2B5EF4-FFF2-40B4-BE49-F238E27FC236}">
                <a16:creationId xmlns:a16="http://schemas.microsoft.com/office/drawing/2014/main" id="{71550BC3-BDCB-52A6-0906-028EF02025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181" y="3368934"/>
            <a:ext cx="3877497" cy="171323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17348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44B9B5A5-CA28-4C33-CD5B-56D53EA36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4E78C3-9CC6-8A00-A521-E713A35B37C7}"/>
              </a:ext>
            </a:extLst>
          </p:cNvPr>
          <p:cNvSpPr txBox="1"/>
          <p:nvPr/>
        </p:nvSpPr>
        <p:spPr>
          <a:xfrm>
            <a:off x="-64949" y="610995"/>
            <a:ext cx="6597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Model Faster R-CNN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829FE7A6-A594-0FF3-A35C-9B938547B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6</a:t>
            </a:fld>
            <a:endParaRPr lang="el-GR"/>
          </a:p>
        </p:txBody>
      </p:sp>
      <p:sp>
        <p:nvSpPr>
          <p:cNvPr id="4" name="Βέλος: Δεξιό 3">
            <a:extLst>
              <a:ext uri="{FF2B5EF4-FFF2-40B4-BE49-F238E27FC236}">
                <a16:creationId xmlns:a16="http://schemas.microsoft.com/office/drawing/2014/main" id="{DD987AC8-2093-DF61-402A-78C8959F888F}"/>
              </a:ext>
            </a:extLst>
          </p:cNvPr>
          <p:cNvSpPr/>
          <p:nvPr/>
        </p:nvSpPr>
        <p:spPr>
          <a:xfrm>
            <a:off x="436510" y="2106624"/>
            <a:ext cx="896239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6" name="Βέλος: Δεξιό 5">
            <a:extLst>
              <a:ext uri="{FF2B5EF4-FFF2-40B4-BE49-F238E27FC236}">
                <a16:creationId xmlns:a16="http://schemas.microsoft.com/office/drawing/2014/main" id="{92185833-11CE-F34F-4FE3-3E4178F9188B}"/>
              </a:ext>
            </a:extLst>
          </p:cNvPr>
          <p:cNvSpPr/>
          <p:nvPr/>
        </p:nvSpPr>
        <p:spPr>
          <a:xfrm>
            <a:off x="436510" y="3027045"/>
            <a:ext cx="884629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1554CD-E6E3-2943-C92B-BEF396B1E6BC}"/>
              </a:ext>
            </a:extLst>
          </p:cNvPr>
          <p:cNvSpPr txBox="1"/>
          <p:nvPr/>
        </p:nvSpPr>
        <p:spPr>
          <a:xfrm>
            <a:off x="1332749" y="2106624"/>
            <a:ext cx="62971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dirty="0"/>
              <a:t>Προ-εκπαιδευμένο στο σύνολο δεδομένων COCO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04908B-F8C6-AF2C-6688-93DDE4665F3C}"/>
              </a:ext>
            </a:extLst>
          </p:cNvPr>
          <p:cNvSpPr txBox="1"/>
          <p:nvPr/>
        </p:nvSpPr>
        <p:spPr>
          <a:xfrm>
            <a:off x="1321138" y="3783957"/>
            <a:ext cx="85958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dirty="0"/>
              <a:t>Περιλαμβάνει ένα δίκτυο πυραμίδας χαρακτηριστικών (FPN) για την εξαγωγή χαρακτηριστικών πολλαπλών κλιμάκων.</a:t>
            </a:r>
          </a:p>
        </p:txBody>
      </p:sp>
      <p:sp>
        <p:nvSpPr>
          <p:cNvPr id="14" name="Βέλος: Δεξιό 13">
            <a:extLst>
              <a:ext uri="{FF2B5EF4-FFF2-40B4-BE49-F238E27FC236}">
                <a16:creationId xmlns:a16="http://schemas.microsoft.com/office/drawing/2014/main" id="{99524BE5-97D0-652C-CAC5-1B526AA2601D}"/>
              </a:ext>
            </a:extLst>
          </p:cNvPr>
          <p:cNvSpPr/>
          <p:nvPr/>
        </p:nvSpPr>
        <p:spPr>
          <a:xfrm>
            <a:off x="436508" y="4817869"/>
            <a:ext cx="884629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5" name="Βέλος: Δεξιό 14">
            <a:extLst>
              <a:ext uri="{FF2B5EF4-FFF2-40B4-BE49-F238E27FC236}">
                <a16:creationId xmlns:a16="http://schemas.microsoft.com/office/drawing/2014/main" id="{0BF81B24-DD73-7FEA-7CCE-A5C871650A3E}"/>
              </a:ext>
            </a:extLst>
          </p:cNvPr>
          <p:cNvSpPr/>
          <p:nvPr/>
        </p:nvSpPr>
        <p:spPr>
          <a:xfrm>
            <a:off x="448120" y="3928244"/>
            <a:ext cx="884629" cy="35775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ED4576-78C5-211F-9612-3FB175D3C168}"/>
              </a:ext>
            </a:extLst>
          </p:cNvPr>
          <p:cNvSpPr txBox="1"/>
          <p:nvPr/>
        </p:nvSpPr>
        <p:spPr>
          <a:xfrm>
            <a:off x="1332748" y="2974870"/>
            <a:ext cx="69439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dirty="0"/>
              <a:t>Το επιλεγμένο μοντέλο έχει ως </a:t>
            </a:r>
            <a:r>
              <a:rPr lang="en-US" dirty="0"/>
              <a:t>backbone</a:t>
            </a:r>
            <a:r>
              <a:rPr lang="el-GR" dirty="0"/>
              <a:t> την αρχιτεκτονική ResNet-50.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252C5B-4EAA-F08F-8EAF-A10CB1C7982B}"/>
              </a:ext>
            </a:extLst>
          </p:cNvPr>
          <p:cNvSpPr txBox="1"/>
          <p:nvPr/>
        </p:nvSpPr>
        <p:spPr>
          <a:xfrm>
            <a:off x="1321137" y="4746987"/>
            <a:ext cx="85958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dirty="0"/>
              <a:t>Το </a:t>
            </a:r>
            <a:r>
              <a:rPr lang="en-US" dirty="0"/>
              <a:t>classifier head</a:t>
            </a:r>
            <a:r>
              <a:rPr lang="el-GR" dirty="0"/>
              <a:t> του μοντέλου τροποποιείται καταλληλά για να δέχεται τις 3 επιθυμητές κλάσεις καθώς και την 4 που είναι το </a:t>
            </a:r>
            <a:r>
              <a:rPr lang="en-US" dirty="0"/>
              <a:t>background</a:t>
            </a:r>
            <a:endParaRPr lang="el-G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3A2E12-2401-661B-B494-4FFAF4FEDEF7}"/>
              </a:ext>
            </a:extLst>
          </p:cNvPr>
          <p:cNvSpPr txBox="1"/>
          <p:nvPr/>
        </p:nvSpPr>
        <p:spPr>
          <a:xfrm>
            <a:off x="1349604" y="5710017"/>
            <a:ext cx="94927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dirty="0"/>
              <a:t> </a:t>
            </a:r>
            <a:r>
              <a:rPr lang="el-GR" dirty="0" err="1"/>
              <a:t>FastRCNNPredictor</a:t>
            </a:r>
            <a:r>
              <a:rPr lang="el-GR" dirty="0"/>
              <a:t> που είναι υπεύθυνο για την πρόβλεψη των συντεταγμένων των </a:t>
            </a:r>
            <a:r>
              <a:rPr lang="el-GR" dirty="0" err="1"/>
              <a:t>bounding</a:t>
            </a:r>
            <a:r>
              <a:rPr lang="el-GR" dirty="0"/>
              <a:t> </a:t>
            </a:r>
            <a:r>
              <a:rPr lang="el-GR" dirty="0" err="1"/>
              <a:t>box</a:t>
            </a:r>
            <a:r>
              <a:rPr lang="el-GR" dirty="0"/>
              <a:t> και των </a:t>
            </a:r>
            <a:r>
              <a:rPr lang="en-US" dirty="0"/>
              <a:t>labels</a:t>
            </a:r>
            <a:endParaRPr lang="el-GR" dirty="0"/>
          </a:p>
        </p:txBody>
      </p:sp>
      <p:sp>
        <p:nvSpPr>
          <p:cNvPr id="21" name="Βέλος: Δεξιό 20">
            <a:extLst>
              <a:ext uri="{FF2B5EF4-FFF2-40B4-BE49-F238E27FC236}">
                <a16:creationId xmlns:a16="http://schemas.microsoft.com/office/drawing/2014/main" id="{606DC28B-BB96-6019-1083-22935E24493B}"/>
              </a:ext>
            </a:extLst>
          </p:cNvPr>
          <p:cNvSpPr/>
          <p:nvPr/>
        </p:nvSpPr>
        <p:spPr>
          <a:xfrm>
            <a:off x="436507" y="5875599"/>
            <a:ext cx="884629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67120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57C9ABB1-0266-5918-435F-A45C8B7519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FE65E4-2B0F-8EE7-DA03-8BDDFB763ADA}"/>
              </a:ext>
            </a:extLst>
          </p:cNvPr>
          <p:cNvSpPr txBox="1"/>
          <p:nvPr/>
        </p:nvSpPr>
        <p:spPr>
          <a:xfrm>
            <a:off x="0" y="587521"/>
            <a:ext cx="38202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MaskDataset</a:t>
            </a:r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56BD44-3512-8BBE-0C3C-807DF562CA2D}"/>
              </a:ext>
            </a:extLst>
          </p:cNvPr>
          <p:cNvSpPr txBox="1"/>
          <p:nvPr/>
        </p:nvSpPr>
        <p:spPr>
          <a:xfrm>
            <a:off x="885919" y="1852446"/>
            <a:ext cx="4897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dirty="0">
                <a:latin typeface="Bahnschrift Condensed" panose="020B0502040204020203" pitchFamily="34" charset="0"/>
              </a:rPr>
              <a:t>Δημιουργήθηκαν 3 διαφορετικά </a:t>
            </a:r>
            <a:r>
              <a:rPr lang="en-US" sz="2400" dirty="0">
                <a:latin typeface="Bahnschrift Condensed" panose="020B0502040204020203" pitchFamily="34" charset="0"/>
              </a:rPr>
              <a:t>mask dataset </a:t>
            </a:r>
            <a:endParaRPr lang="el-GR" sz="2400" dirty="0">
              <a:latin typeface="Bahnschrift Condensed" panose="020B0502040204020203" pitchFamily="34" charset="0"/>
            </a:endParaRPr>
          </a:p>
        </p:txBody>
      </p:sp>
      <p:sp>
        <p:nvSpPr>
          <p:cNvPr id="21" name="Θέση αριθμού διαφάνειας 20">
            <a:extLst>
              <a:ext uri="{FF2B5EF4-FFF2-40B4-BE49-F238E27FC236}">
                <a16:creationId xmlns:a16="http://schemas.microsoft.com/office/drawing/2014/main" id="{30ECE364-1764-7B69-91C7-CC686AA27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7</a:t>
            </a:fld>
            <a:endParaRPr lang="el-GR"/>
          </a:p>
        </p:txBody>
      </p:sp>
      <p:pic>
        <p:nvPicPr>
          <p:cNvPr id="4" name="Γραφικό 3" descr="Σήμα 1 με συμπαγές γέμισμα">
            <a:extLst>
              <a:ext uri="{FF2B5EF4-FFF2-40B4-BE49-F238E27FC236}">
                <a16:creationId xmlns:a16="http://schemas.microsoft.com/office/drawing/2014/main" id="{9965588B-BCB6-AF94-2BE8-0444EE148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495" y="1677972"/>
            <a:ext cx="914400" cy="914400"/>
          </a:xfrm>
          <a:prstGeom prst="rect">
            <a:avLst/>
          </a:prstGeom>
        </p:spPr>
      </p:pic>
      <p:pic>
        <p:nvPicPr>
          <p:cNvPr id="13" name="Γραφικό 12" descr="Σήμα με συμπαγές γέμισμα">
            <a:extLst>
              <a:ext uri="{FF2B5EF4-FFF2-40B4-BE49-F238E27FC236}">
                <a16:creationId xmlns:a16="http://schemas.microsoft.com/office/drawing/2014/main" id="{787E6DF6-9AC4-3987-783A-018F568D03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966" y="2792815"/>
            <a:ext cx="914400" cy="914400"/>
          </a:xfrm>
          <a:prstGeom prst="rect">
            <a:avLst/>
          </a:prstGeom>
        </p:spPr>
      </p:pic>
      <p:pic>
        <p:nvPicPr>
          <p:cNvPr id="16" name="Γραφικό 15" descr="Σήμα 3 με συμπαγές γέμισμα">
            <a:extLst>
              <a:ext uri="{FF2B5EF4-FFF2-40B4-BE49-F238E27FC236}">
                <a16:creationId xmlns:a16="http://schemas.microsoft.com/office/drawing/2014/main" id="{BF6FE3EA-A152-FD04-8BB5-7D781FC4129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966" y="3883206"/>
            <a:ext cx="914400" cy="9144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6467A31-6EF5-0449-7D52-C030D83059B9}"/>
              </a:ext>
            </a:extLst>
          </p:cNvPr>
          <p:cNvSpPr txBox="1"/>
          <p:nvPr/>
        </p:nvSpPr>
        <p:spPr>
          <a:xfrm>
            <a:off x="885918" y="2982449"/>
            <a:ext cx="4182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 Condensed" panose="020B0502040204020203" pitchFamily="34" charset="0"/>
              </a:rPr>
              <a:t>Augmentations </a:t>
            </a:r>
            <a:r>
              <a:rPr lang="el-GR" sz="2400" dirty="0">
                <a:latin typeface="Bahnschrift Condensed" panose="020B0502040204020203" pitchFamily="34" charset="0"/>
              </a:rPr>
              <a:t>μόνο με </a:t>
            </a:r>
            <a:r>
              <a:rPr lang="en-US" sz="2400" dirty="0">
                <a:latin typeface="Bahnschrift Condensed" panose="020B0502040204020203" pitchFamily="34" charset="0"/>
              </a:rPr>
              <a:t>horizontal flip </a:t>
            </a:r>
            <a:endParaRPr lang="el-GR" sz="2400" dirty="0">
              <a:latin typeface="Bahnschrift Condensed" panose="020B0502040204020203" pitchFamily="34" charset="0"/>
            </a:endParaRPr>
          </a:p>
        </p:txBody>
      </p:sp>
      <p:cxnSp>
        <p:nvCxnSpPr>
          <p:cNvPr id="6" name="Ευθύγραμμο βέλος σύνδεσης 5">
            <a:extLst>
              <a:ext uri="{FF2B5EF4-FFF2-40B4-BE49-F238E27FC236}">
                <a16:creationId xmlns:a16="http://schemas.microsoft.com/office/drawing/2014/main" id="{0037ECFC-19E6-B87D-A9F4-C8BF952E2FDD}"/>
              </a:ext>
            </a:extLst>
          </p:cNvPr>
          <p:cNvCxnSpPr>
            <a:stCxn id="10" idx="3"/>
          </p:cNvCxnSpPr>
          <p:nvPr/>
        </p:nvCxnSpPr>
        <p:spPr>
          <a:xfrm flipV="1">
            <a:off x="5783414" y="1852446"/>
            <a:ext cx="551398" cy="2308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Ευθύγραμμο βέλος σύνδεσης 6">
            <a:extLst>
              <a:ext uri="{FF2B5EF4-FFF2-40B4-BE49-F238E27FC236}">
                <a16:creationId xmlns:a16="http://schemas.microsoft.com/office/drawing/2014/main" id="{FEBAD8EA-1754-C350-30C9-550CB4E3D53B}"/>
              </a:ext>
            </a:extLst>
          </p:cNvPr>
          <p:cNvCxnSpPr>
            <a:cxnSpLocks/>
          </p:cNvCxnSpPr>
          <p:nvPr/>
        </p:nvCxnSpPr>
        <p:spPr>
          <a:xfrm>
            <a:off x="5783414" y="2113086"/>
            <a:ext cx="653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Ευθύγραμμο βέλος σύνδεσης 10">
            <a:extLst>
              <a:ext uri="{FF2B5EF4-FFF2-40B4-BE49-F238E27FC236}">
                <a16:creationId xmlns:a16="http://schemas.microsoft.com/office/drawing/2014/main" id="{13CAE06E-3B3C-1F6A-52F3-F3F05B64D5C7}"/>
              </a:ext>
            </a:extLst>
          </p:cNvPr>
          <p:cNvCxnSpPr>
            <a:cxnSpLocks/>
          </p:cNvCxnSpPr>
          <p:nvPr/>
        </p:nvCxnSpPr>
        <p:spPr>
          <a:xfrm>
            <a:off x="5764560" y="2120122"/>
            <a:ext cx="501122" cy="281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CFAF610-D3C8-DFCB-B7D6-42AF1329572A}"/>
              </a:ext>
            </a:extLst>
          </p:cNvPr>
          <p:cNvSpPr txBox="1"/>
          <p:nvPr/>
        </p:nvSpPr>
        <p:spPr>
          <a:xfrm>
            <a:off x="6436936" y="1561888"/>
            <a:ext cx="241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dirty="0">
                <a:latin typeface="Bahnschrift Condensed" panose="020B0502040204020203" pitchFamily="34" charset="0"/>
              </a:rPr>
              <a:t>Χωρίς </a:t>
            </a:r>
            <a:r>
              <a:rPr lang="en-US" sz="2400" dirty="0">
                <a:latin typeface="Bahnschrift Condensed" panose="020B0502040204020203" pitchFamily="34" charset="0"/>
              </a:rPr>
              <a:t>augmentations </a:t>
            </a:r>
            <a:endParaRPr lang="el-GR" sz="2400" dirty="0">
              <a:latin typeface="Bahnschrift Condensed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28509F-ED7E-ABB2-9309-5E6E664BBFCA}"/>
              </a:ext>
            </a:extLst>
          </p:cNvPr>
          <p:cNvSpPr txBox="1"/>
          <p:nvPr/>
        </p:nvSpPr>
        <p:spPr>
          <a:xfrm>
            <a:off x="6507139" y="1904339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dirty="0">
                <a:latin typeface="Bahnschrift Condensed" panose="020B0502040204020203" pitchFamily="34" charset="0"/>
              </a:rPr>
              <a:t>Με </a:t>
            </a:r>
            <a:r>
              <a:rPr lang="en-US" sz="2400" dirty="0">
                <a:latin typeface="Bahnschrift Condensed" panose="020B0502040204020203" pitchFamily="34" charset="0"/>
              </a:rPr>
              <a:t>augmentations </a:t>
            </a:r>
            <a:endParaRPr lang="el-GR" sz="2400" dirty="0">
              <a:latin typeface="Bahnschrift Condensed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FE5EF4-87EC-60E1-C6E3-B95A051F1A79}"/>
              </a:ext>
            </a:extLst>
          </p:cNvPr>
          <p:cNvSpPr txBox="1"/>
          <p:nvPr/>
        </p:nvSpPr>
        <p:spPr>
          <a:xfrm>
            <a:off x="6334812" y="2186647"/>
            <a:ext cx="5505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dirty="0">
                <a:latin typeface="Bahnschrift Condensed" panose="020B0502040204020203" pitchFamily="34" charset="0"/>
              </a:rPr>
              <a:t>Με </a:t>
            </a:r>
            <a:r>
              <a:rPr lang="en-US" sz="2400" dirty="0">
                <a:latin typeface="Bahnschrift Condensed" panose="020B0502040204020203" pitchFamily="34" charset="0"/>
              </a:rPr>
              <a:t>augmentations </a:t>
            </a:r>
            <a:r>
              <a:rPr lang="el-GR" sz="2400" dirty="0">
                <a:latin typeface="Bahnschrift Condensed" panose="020B0502040204020203" pitchFamily="34" charset="0"/>
              </a:rPr>
              <a:t>μόνο σε εικόνες που περιέχουν την Τρίτη κλάση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6F114F-284D-7DCA-5AB5-88889B4FD0A8}"/>
              </a:ext>
            </a:extLst>
          </p:cNvPr>
          <p:cNvSpPr txBox="1"/>
          <p:nvPr/>
        </p:nvSpPr>
        <p:spPr>
          <a:xfrm>
            <a:off x="923428" y="4052903"/>
            <a:ext cx="907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 Condensed" panose="020B0502040204020203" pitchFamily="34" charset="0"/>
              </a:rPr>
              <a:t>Resize </a:t>
            </a:r>
            <a:endParaRPr lang="el-GR" sz="24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8935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αριθμού διαφάνειας 1">
            <a:extLst>
              <a:ext uri="{FF2B5EF4-FFF2-40B4-BE49-F238E27FC236}">
                <a16:creationId xmlns:a16="http://schemas.microsoft.com/office/drawing/2014/main" id="{D211E7DB-BF38-EF66-30E1-704412311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8</a:t>
            </a:fld>
            <a:endParaRPr lang="el-GR"/>
          </a:p>
        </p:txBody>
      </p: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7A9B77EB-58E7-DA1A-02FE-C28882AF95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EAF511-B31B-2B0C-1982-EC7D0E8CE07E}"/>
              </a:ext>
            </a:extLst>
          </p:cNvPr>
          <p:cNvSpPr txBox="1"/>
          <p:nvPr/>
        </p:nvSpPr>
        <p:spPr>
          <a:xfrm>
            <a:off x="0" y="587521"/>
            <a:ext cx="14125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Split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pic>
        <p:nvPicPr>
          <p:cNvPr id="7" name="Γραφικό 6" descr="Σήμα 1 με συμπαγές γέμισμα">
            <a:extLst>
              <a:ext uri="{FF2B5EF4-FFF2-40B4-BE49-F238E27FC236}">
                <a16:creationId xmlns:a16="http://schemas.microsoft.com/office/drawing/2014/main" id="{AFCAC599-9E34-E1D3-85D6-2494CD9B15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316" y="1859232"/>
            <a:ext cx="914400" cy="914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8B8D0F-D1CA-FAF8-6FC5-031CBB9929FB}"/>
              </a:ext>
            </a:extLst>
          </p:cNvPr>
          <p:cNvSpPr txBox="1"/>
          <p:nvPr/>
        </p:nvSpPr>
        <p:spPr>
          <a:xfrm>
            <a:off x="1165375" y="2003709"/>
            <a:ext cx="15552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 Condensed" panose="020B0502040204020203" pitchFamily="34" charset="0"/>
              </a:rPr>
              <a:t>Batch size=6</a:t>
            </a:r>
            <a:r>
              <a:rPr lang="el-GR" sz="2400" dirty="0">
                <a:latin typeface="Bahnschrift Condensed" panose="020B0502040204020203" pitchFamily="34" charset="0"/>
              </a:rPr>
              <a:t> </a:t>
            </a:r>
            <a:r>
              <a:rPr lang="en-US" sz="2400" dirty="0">
                <a:latin typeface="Bahnschrift Condensed" panose="020B0502040204020203" pitchFamily="34" charset="0"/>
              </a:rPr>
              <a:t> </a:t>
            </a:r>
            <a:endParaRPr lang="el-GR" sz="2400" dirty="0">
              <a:latin typeface="Bahnschrift Condensed" panose="020B0502040204020203" pitchFamily="34" charset="0"/>
            </a:endParaRPr>
          </a:p>
        </p:txBody>
      </p:sp>
      <p:pic>
        <p:nvPicPr>
          <p:cNvPr id="9" name="Γραφικό 8" descr="Σήμα με συμπαγές γέμισμα">
            <a:extLst>
              <a:ext uri="{FF2B5EF4-FFF2-40B4-BE49-F238E27FC236}">
                <a16:creationId xmlns:a16="http://schemas.microsoft.com/office/drawing/2014/main" id="{55E8B0EE-FC44-14B3-1FC6-86D1A85012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316" y="3112283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0B98C4-7CDB-E996-2DAA-3BCE92D8D756}"/>
              </a:ext>
            </a:extLst>
          </p:cNvPr>
          <p:cNvSpPr txBox="1"/>
          <p:nvPr/>
        </p:nvSpPr>
        <p:spPr>
          <a:xfrm>
            <a:off x="1197756" y="3309009"/>
            <a:ext cx="25971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 Condensed" panose="020B0502040204020203" pitchFamily="34" charset="0"/>
              </a:rPr>
              <a:t>Shuffling </a:t>
            </a:r>
            <a:r>
              <a:rPr lang="el-GR" sz="2400" dirty="0">
                <a:latin typeface="Bahnschrift Condensed" panose="020B0502040204020203" pitchFamily="34" charset="0"/>
              </a:rPr>
              <a:t>στα </a:t>
            </a:r>
            <a:r>
              <a:rPr lang="en-US" sz="2400" dirty="0">
                <a:latin typeface="Bahnschrift Condensed" panose="020B0502040204020203" pitchFamily="34" charset="0"/>
              </a:rPr>
              <a:t>train data</a:t>
            </a:r>
          </a:p>
          <a:p>
            <a:r>
              <a:rPr lang="en-US" sz="2400" dirty="0">
                <a:latin typeface="Bahnschrift Condensed" panose="020B0502040204020203" pitchFamily="34" charset="0"/>
              </a:rPr>
              <a:t> </a:t>
            </a:r>
            <a:endParaRPr lang="el-GR" sz="2400" dirty="0">
              <a:latin typeface="Bahnschrift Condensed" panose="020B0502040204020203" pitchFamily="34" charset="0"/>
            </a:endParaRPr>
          </a:p>
        </p:txBody>
      </p:sp>
      <p:pic>
        <p:nvPicPr>
          <p:cNvPr id="11" name="Γραφικό 10" descr="Σήμα 3 με συμπαγές γέμισμα">
            <a:extLst>
              <a:ext uri="{FF2B5EF4-FFF2-40B4-BE49-F238E27FC236}">
                <a16:creationId xmlns:a16="http://schemas.microsoft.com/office/drawing/2014/main" id="{3FC73930-4708-8874-98D3-9FF2725B3E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316" y="4365334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039BD70-A978-D3F7-73B5-AE6A2DF08643}"/>
              </a:ext>
            </a:extLst>
          </p:cNvPr>
          <p:cNvSpPr txBox="1"/>
          <p:nvPr/>
        </p:nvSpPr>
        <p:spPr>
          <a:xfrm>
            <a:off x="1165375" y="4505500"/>
            <a:ext cx="15199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 Condensed" panose="020B0502040204020203" pitchFamily="34" charset="0"/>
              </a:rPr>
              <a:t>Test data=80 </a:t>
            </a:r>
            <a:endParaRPr lang="el-GR" sz="2400" dirty="0">
              <a:latin typeface="Bahnschrift Condensed" panose="020B0502040204020203" pitchFamily="34" charset="0"/>
            </a:endParaRPr>
          </a:p>
        </p:txBody>
      </p:sp>
      <p:sp>
        <p:nvSpPr>
          <p:cNvPr id="13" name="Φυσαλίδα ομιλίας: Έλλειψη 12">
            <a:extLst>
              <a:ext uri="{FF2B5EF4-FFF2-40B4-BE49-F238E27FC236}">
                <a16:creationId xmlns:a16="http://schemas.microsoft.com/office/drawing/2014/main" id="{898CC2A5-447A-50CC-EFF9-A02246918DC4}"/>
              </a:ext>
            </a:extLst>
          </p:cNvPr>
          <p:cNvSpPr/>
          <p:nvPr/>
        </p:nvSpPr>
        <p:spPr>
          <a:xfrm>
            <a:off x="4461436" y="1854983"/>
            <a:ext cx="3305175" cy="1714500"/>
          </a:xfrm>
          <a:prstGeom prst="wedgeEllipseCallou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Με βάση αυτά εκπαιδεύτηκε το μοντέλο και στις 3 διαφορετικές περιπτώσεις</a:t>
            </a:r>
          </a:p>
        </p:txBody>
      </p:sp>
      <p:sp>
        <p:nvSpPr>
          <p:cNvPr id="14" name="Φυσαλίδα ομιλίας: Έλλειψη 13">
            <a:extLst>
              <a:ext uri="{FF2B5EF4-FFF2-40B4-BE49-F238E27FC236}">
                <a16:creationId xmlns:a16="http://schemas.microsoft.com/office/drawing/2014/main" id="{919BC37C-A9C1-2896-B4A8-41BED06B139B}"/>
              </a:ext>
            </a:extLst>
          </p:cNvPr>
          <p:cNvSpPr/>
          <p:nvPr/>
        </p:nvSpPr>
        <p:spPr>
          <a:xfrm>
            <a:off x="6510541" y="3770674"/>
            <a:ext cx="3305175" cy="1714500"/>
          </a:xfrm>
          <a:prstGeom prst="wedgeEllipseCallou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Ανακατεμένο δείγμα εικόνων και στο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splitting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619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αριθμού διαφάνειας 1">
            <a:extLst>
              <a:ext uri="{FF2B5EF4-FFF2-40B4-BE49-F238E27FC236}">
                <a16:creationId xmlns:a16="http://schemas.microsoft.com/office/drawing/2014/main" id="{4B9D3436-8787-0B24-2F09-C181F5A16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9</a:t>
            </a:fld>
            <a:endParaRPr lang="el-GR"/>
          </a:p>
        </p:txBody>
      </p: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5281FD3E-12D5-14B3-8B7B-F0EDDF2EF7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1C818A-224E-C840-1362-721E645C1E15}"/>
              </a:ext>
            </a:extLst>
          </p:cNvPr>
          <p:cNvSpPr txBox="1"/>
          <p:nvPr/>
        </p:nvSpPr>
        <p:spPr>
          <a:xfrm>
            <a:off x="0" y="587521"/>
            <a:ext cx="5464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Training-evaluation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graphicFrame>
        <p:nvGraphicFramePr>
          <p:cNvPr id="6" name="Διάγραμμα 5">
            <a:extLst>
              <a:ext uri="{FF2B5EF4-FFF2-40B4-BE49-F238E27FC236}">
                <a16:creationId xmlns:a16="http://schemas.microsoft.com/office/drawing/2014/main" id="{528AC737-5AA4-D7E2-B01D-6FD4261C1A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6219167"/>
              </p:ext>
            </p:extLst>
          </p:nvPr>
        </p:nvGraphicFramePr>
        <p:xfrm>
          <a:off x="1838227" y="1692051"/>
          <a:ext cx="7680751" cy="48468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02154937"/>
      </p:ext>
    </p:extLst>
  </p:cSld>
  <p:clrMapOvr>
    <a:masterClrMapping/>
  </p:clrMapOvr>
</p:sld>
</file>

<file path=ppt/theme/theme1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</TotalTime>
  <Words>375</Words>
  <Application>Microsoft Office PowerPoint</Application>
  <PresentationFormat>Ευρεία οθόνη</PresentationFormat>
  <Paragraphs>68</Paragraphs>
  <Slides>11</Slides>
  <Notes>2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6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11</vt:i4>
      </vt:variant>
    </vt:vector>
  </HeadingPairs>
  <TitlesOfParts>
    <vt:vector size="18" baseType="lpstr">
      <vt:lpstr>Arial</vt:lpstr>
      <vt:lpstr>Bahnschrift Condensed</vt:lpstr>
      <vt:lpstr>Bahnschrift SemiBold Condensed</vt:lpstr>
      <vt:lpstr>Bahnschrift SemiCondensed</vt:lpstr>
      <vt:lpstr>Calibri</vt:lpstr>
      <vt:lpstr>Calibri Light</vt:lpstr>
      <vt:lpstr>Θέμα του Office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Παρουσίαση του PowerPoint</dc:title>
  <dc:creator>ΧΑΛΚΙΑ ΑΝΤΩΝΙΑ ΝΑΥΣΙΚΑ</dc:creator>
  <cp:lastModifiedBy>ΧΑΛΚΙΑ ΑΝΤΩΝΙΑ ΝΑΥΣΙΚΑ</cp:lastModifiedBy>
  <cp:revision>27</cp:revision>
  <dcterms:created xsi:type="dcterms:W3CDTF">2023-02-13T23:13:24Z</dcterms:created>
  <dcterms:modified xsi:type="dcterms:W3CDTF">2023-10-17T23:10:58Z</dcterms:modified>
</cp:coreProperties>
</file>

<file path=docProps/thumbnail.jpeg>
</file>